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57" r:id="rId4"/>
    <p:sldId id="268" r:id="rId5"/>
    <p:sldId id="264" r:id="rId6"/>
    <p:sldId id="258" r:id="rId7"/>
    <p:sldId id="270" r:id="rId8"/>
    <p:sldId id="272" r:id="rId9"/>
    <p:sldId id="259" r:id="rId10"/>
    <p:sldId id="282" r:id="rId11"/>
    <p:sldId id="260" r:id="rId12"/>
    <p:sldId id="265" r:id="rId13"/>
    <p:sldId id="267" r:id="rId14"/>
    <p:sldId id="275" r:id="rId15"/>
    <p:sldId id="283" r:id="rId16"/>
    <p:sldId id="281" r:id="rId17"/>
    <p:sldId id="271" r:id="rId18"/>
    <p:sldId id="279" r:id="rId19"/>
    <p:sldId id="280" r:id="rId20"/>
    <p:sldId id="284" r:id="rId21"/>
    <p:sldId id="278" r:id="rId22"/>
    <p:sldId id="266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D440C-BCEE-FB53-C938-B8065E87E07C}" v="39" dt="2022-04-27T15:16:04.220"/>
    <p1510:client id="{4CDAAE47-0E8C-AC75-92F6-E559FEF32994}" v="4182" dt="2022-04-27T18:58:06.469"/>
    <p1510:client id="{4EAD0160-3A9A-4C35-8561-566242FC1FCE}" v="3729" dt="2022-04-27T18:12:13.942"/>
    <p1510:client id="{7073B138-E420-4660-C331-672455E60143}" v="63" dt="2022-04-27T18:58:29.764"/>
    <p1510:client id="{9BBB64CD-FAEB-4945-915C-8D24EAB6663C}" v="501" dt="2022-04-27T18:23:49.075"/>
    <p1510:client id="{FB3A90A0-A7EF-AD47-8549-40377B55FEF9}" v="2441" dt="2022-04-27T19:03:27.032"/>
    <p1510:client id="{FD755523-986D-029B-3E49-A662FC7B046A}" v="4" dt="2022-04-27T15:44:42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6EBE2-F1E2-4E76-84E3-59FC36071C81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7B87A5-5FE9-45F5-9671-758F0D8BFFFC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6DDE2871-7625-41AF-B223-E31C3B9F1208}" type="parTrans" cxnId="{8BC92A19-EE08-4AAE-AA91-645119589029}">
      <dgm:prSet/>
      <dgm:spPr/>
      <dgm:t>
        <a:bodyPr/>
        <a:lstStyle/>
        <a:p>
          <a:endParaRPr lang="en-US"/>
        </a:p>
      </dgm:t>
    </dgm:pt>
    <dgm:pt modelId="{4D1320C5-DA2F-440E-9FAE-49C961001DD1}" type="sibTrans" cxnId="{8BC92A19-EE08-4AAE-AA91-645119589029}">
      <dgm:prSet/>
      <dgm:spPr/>
      <dgm:t>
        <a:bodyPr/>
        <a:lstStyle/>
        <a:p>
          <a:endParaRPr lang="en-US"/>
        </a:p>
      </dgm:t>
    </dgm:pt>
    <dgm:pt modelId="{36456A44-1F66-4760-929A-B0A000E4D79F}">
      <dgm:prSet/>
      <dgm:spPr/>
      <dgm:t>
        <a:bodyPr/>
        <a:lstStyle/>
        <a:p>
          <a:r>
            <a:rPr lang="en-US" dirty="0"/>
            <a:t>ORB-SLAM2</a:t>
          </a:r>
        </a:p>
      </dgm:t>
    </dgm:pt>
    <dgm:pt modelId="{90B29E0F-BDCA-422E-A10A-4E106F44E2A4}" type="parTrans" cxnId="{625EF4D2-BA17-427F-90FB-6BF0B345A169}">
      <dgm:prSet/>
      <dgm:spPr/>
      <dgm:t>
        <a:bodyPr/>
        <a:lstStyle/>
        <a:p>
          <a:endParaRPr lang="en-US"/>
        </a:p>
      </dgm:t>
    </dgm:pt>
    <dgm:pt modelId="{7DCF4F74-A762-451D-88F7-D67631F897BA}" type="sibTrans" cxnId="{625EF4D2-BA17-427F-90FB-6BF0B345A169}">
      <dgm:prSet/>
      <dgm:spPr/>
      <dgm:t>
        <a:bodyPr/>
        <a:lstStyle/>
        <a:p>
          <a:endParaRPr lang="en-US"/>
        </a:p>
      </dgm:t>
    </dgm:pt>
    <dgm:pt modelId="{25C50686-F117-4F46-9CF9-1825EEAA8B8F}">
      <dgm:prSet/>
      <dgm:spPr/>
      <dgm:t>
        <a:bodyPr/>
        <a:lstStyle/>
        <a:p>
          <a:r>
            <a:rPr lang="en-US" dirty="0"/>
            <a:t>Bundle Adjustment</a:t>
          </a:r>
        </a:p>
      </dgm:t>
    </dgm:pt>
    <dgm:pt modelId="{0845F54E-F876-47F8-BB9C-A482F03BB515}" type="parTrans" cxnId="{A702A598-166E-4DB7-BC46-95B2FAE81ADF}">
      <dgm:prSet/>
      <dgm:spPr/>
      <dgm:t>
        <a:bodyPr/>
        <a:lstStyle/>
        <a:p>
          <a:endParaRPr lang="en-US"/>
        </a:p>
      </dgm:t>
    </dgm:pt>
    <dgm:pt modelId="{2C2E1FE9-90B1-48A0-955A-536967B5915A}" type="sibTrans" cxnId="{A702A598-166E-4DB7-BC46-95B2FAE81ADF}">
      <dgm:prSet/>
      <dgm:spPr/>
      <dgm:t>
        <a:bodyPr/>
        <a:lstStyle/>
        <a:p>
          <a:endParaRPr lang="en-US"/>
        </a:p>
      </dgm:t>
    </dgm:pt>
    <dgm:pt modelId="{A234EBA7-C13A-4831-94DD-F49FDC842EB2}">
      <dgm:prSet/>
      <dgm:spPr/>
      <dgm:t>
        <a:bodyPr/>
        <a:lstStyle/>
        <a:p>
          <a:r>
            <a:rPr lang="en-US" dirty="0"/>
            <a:t>Local Mapping</a:t>
          </a:r>
        </a:p>
      </dgm:t>
    </dgm:pt>
    <dgm:pt modelId="{67EA520D-7D42-4C61-8D2D-8B475AC3C1DE}" type="parTrans" cxnId="{825F9CA0-5BEF-44DA-A6AA-A4F05BF2E18C}">
      <dgm:prSet/>
      <dgm:spPr/>
      <dgm:t>
        <a:bodyPr/>
        <a:lstStyle/>
        <a:p>
          <a:endParaRPr lang="en-US"/>
        </a:p>
      </dgm:t>
    </dgm:pt>
    <dgm:pt modelId="{CF896F15-86A4-4E8F-8F79-8CA5FE3E8115}" type="sibTrans" cxnId="{825F9CA0-5BEF-44DA-A6AA-A4F05BF2E18C}">
      <dgm:prSet/>
      <dgm:spPr/>
      <dgm:t>
        <a:bodyPr/>
        <a:lstStyle/>
        <a:p>
          <a:endParaRPr lang="en-US"/>
        </a:p>
      </dgm:t>
    </dgm:pt>
    <dgm:pt modelId="{27DE9F2D-2BEF-4606-A27F-22DBB89B30FF}">
      <dgm:prSet/>
      <dgm:spPr/>
      <dgm:t>
        <a:bodyPr/>
        <a:lstStyle/>
        <a:p>
          <a:r>
            <a:rPr lang="en-US" dirty="0"/>
            <a:t>Loop closure</a:t>
          </a:r>
        </a:p>
      </dgm:t>
    </dgm:pt>
    <dgm:pt modelId="{7164CD0D-CD80-4B48-A050-5892D4F607D3}" type="parTrans" cxnId="{83B9A21F-8DA0-4489-B3C3-47FC27EE4CC2}">
      <dgm:prSet/>
      <dgm:spPr/>
      <dgm:t>
        <a:bodyPr/>
        <a:lstStyle/>
        <a:p>
          <a:endParaRPr lang="en-US"/>
        </a:p>
      </dgm:t>
    </dgm:pt>
    <dgm:pt modelId="{484288B8-6256-46F2-80ED-3B02E0DD5941}" type="sibTrans" cxnId="{83B9A21F-8DA0-4489-B3C3-47FC27EE4CC2}">
      <dgm:prSet/>
      <dgm:spPr/>
      <dgm:t>
        <a:bodyPr/>
        <a:lstStyle/>
        <a:p>
          <a:endParaRPr lang="en-US"/>
        </a:p>
      </dgm:t>
    </dgm:pt>
    <dgm:pt modelId="{85A0A500-C307-4505-97A2-5A45D7F5527D}">
      <dgm:prSet phldr="0"/>
      <dgm:spPr/>
      <dgm:t>
        <a:bodyPr/>
        <a:lstStyle/>
        <a:p>
          <a:pPr rtl="0"/>
          <a:r>
            <a:rPr lang="en-US" dirty="0"/>
            <a:t>Software Implementation</a:t>
          </a:r>
        </a:p>
      </dgm:t>
    </dgm:pt>
    <dgm:pt modelId="{11DAC2E4-8A93-42C2-B25B-1A63A0E5D594}" type="parTrans" cxnId="{44AE696E-3806-4A5C-9537-0FBDEE2B3ADE}">
      <dgm:prSet/>
      <dgm:spPr/>
      <dgm:t>
        <a:bodyPr/>
        <a:lstStyle/>
        <a:p>
          <a:endParaRPr lang="en-US"/>
        </a:p>
      </dgm:t>
    </dgm:pt>
    <dgm:pt modelId="{307ED265-9BAA-4920-A8F5-1903CCC526F0}" type="sibTrans" cxnId="{44AE696E-3806-4A5C-9537-0FBDEE2B3ADE}">
      <dgm:prSet/>
      <dgm:spPr/>
      <dgm:t>
        <a:bodyPr/>
        <a:lstStyle/>
        <a:p>
          <a:endParaRPr lang="en-US"/>
        </a:p>
      </dgm:t>
    </dgm:pt>
    <dgm:pt modelId="{A922D40A-B74D-4698-9016-C2D2992D34CE}">
      <dgm:prSet/>
      <dgm:spPr/>
      <dgm:t>
        <a:bodyPr/>
        <a:lstStyle/>
        <a:p>
          <a:r>
            <a:rPr lang="en-US" dirty="0"/>
            <a:t>Data sets</a:t>
          </a:r>
        </a:p>
      </dgm:t>
    </dgm:pt>
    <dgm:pt modelId="{4EACFAEF-3F97-429F-A532-0C1CB9D6F1C1}" type="parTrans" cxnId="{46B45288-81B7-4ADD-8900-844AFAE1A15A}">
      <dgm:prSet/>
      <dgm:spPr/>
      <dgm:t>
        <a:bodyPr/>
        <a:lstStyle/>
        <a:p>
          <a:endParaRPr lang="en-US"/>
        </a:p>
      </dgm:t>
    </dgm:pt>
    <dgm:pt modelId="{4EED38E1-6656-4EFA-B6FA-CC023249A511}" type="sibTrans" cxnId="{46B45288-81B7-4ADD-8900-844AFAE1A15A}">
      <dgm:prSet/>
      <dgm:spPr/>
      <dgm:t>
        <a:bodyPr/>
        <a:lstStyle/>
        <a:p>
          <a:endParaRPr lang="en-US"/>
        </a:p>
      </dgm:t>
    </dgm:pt>
    <dgm:pt modelId="{13F90E30-14D8-46AA-8880-3AD499509513}">
      <dgm:prSet/>
      <dgm:spPr/>
      <dgm:t>
        <a:bodyPr/>
        <a:lstStyle/>
        <a:p>
          <a:r>
            <a:rPr lang="en-US" dirty="0"/>
            <a:t>KITTI Dataset</a:t>
          </a:r>
        </a:p>
      </dgm:t>
    </dgm:pt>
    <dgm:pt modelId="{DB8FED44-4C11-43AC-8A02-B455B1512FF4}" type="parTrans" cxnId="{39DCA795-6473-4161-8C5B-74D984973A10}">
      <dgm:prSet/>
      <dgm:spPr/>
      <dgm:t>
        <a:bodyPr/>
        <a:lstStyle/>
        <a:p>
          <a:endParaRPr lang="en-US"/>
        </a:p>
      </dgm:t>
    </dgm:pt>
    <dgm:pt modelId="{C35413FC-3D73-4A17-86BB-44071A506FA7}" type="sibTrans" cxnId="{39DCA795-6473-4161-8C5B-74D984973A10}">
      <dgm:prSet/>
      <dgm:spPr/>
      <dgm:t>
        <a:bodyPr/>
        <a:lstStyle/>
        <a:p>
          <a:endParaRPr lang="en-US"/>
        </a:p>
      </dgm:t>
    </dgm:pt>
    <dgm:pt modelId="{B1093315-4748-45F2-A724-FE46E2D70CB6}">
      <dgm:prSet/>
      <dgm:spPr/>
      <dgm:t>
        <a:bodyPr/>
        <a:lstStyle/>
        <a:p>
          <a:r>
            <a:rPr lang="en-US" dirty="0"/>
            <a:t>Nuance Car Dataset</a:t>
          </a:r>
        </a:p>
      </dgm:t>
    </dgm:pt>
    <dgm:pt modelId="{CE619704-9C75-4963-85C0-A5B06A88AA40}" type="parTrans" cxnId="{FD845AC2-0FF9-4D2A-9FDD-C29ADB65AB55}">
      <dgm:prSet/>
      <dgm:spPr/>
      <dgm:t>
        <a:bodyPr/>
        <a:lstStyle/>
        <a:p>
          <a:endParaRPr lang="en-US"/>
        </a:p>
      </dgm:t>
    </dgm:pt>
    <dgm:pt modelId="{52B6BD29-F434-48A0-83F2-C53EF4DD2ED1}" type="sibTrans" cxnId="{FD845AC2-0FF9-4D2A-9FDD-C29ADB65AB55}">
      <dgm:prSet/>
      <dgm:spPr/>
      <dgm:t>
        <a:bodyPr/>
        <a:lstStyle/>
        <a:p>
          <a:endParaRPr lang="en-US"/>
        </a:p>
      </dgm:t>
    </dgm:pt>
    <dgm:pt modelId="{FC96A336-3235-D247-AACC-A7C6D3827AE6}">
      <dgm:prSet/>
      <dgm:spPr/>
      <dgm:t>
        <a:bodyPr/>
        <a:lstStyle/>
        <a:p>
          <a:r>
            <a:rPr lang="en-US" dirty="0"/>
            <a:t>Troubleshooting</a:t>
          </a:r>
        </a:p>
      </dgm:t>
    </dgm:pt>
    <dgm:pt modelId="{0AEFC39C-CAC4-0345-A0D0-7E9A949D65F7}" type="parTrans" cxnId="{EED82ED5-137F-2844-A2D8-200E4B927CA9}">
      <dgm:prSet/>
      <dgm:spPr/>
      <dgm:t>
        <a:bodyPr/>
        <a:lstStyle/>
        <a:p>
          <a:endParaRPr lang="en-US"/>
        </a:p>
      </dgm:t>
    </dgm:pt>
    <dgm:pt modelId="{6E3EFC5E-FF27-7C4A-9DCC-4A1E1720051F}" type="sibTrans" cxnId="{EED82ED5-137F-2844-A2D8-200E4B927CA9}">
      <dgm:prSet/>
      <dgm:spPr/>
      <dgm:t>
        <a:bodyPr/>
        <a:lstStyle/>
        <a:p>
          <a:endParaRPr lang="en-US"/>
        </a:p>
      </dgm:t>
    </dgm:pt>
    <dgm:pt modelId="{982085FC-2BD1-45A8-910E-271F9519208F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Results</a:t>
          </a:r>
        </a:p>
      </dgm:t>
    </dgm:pt>
    <dgm:pt modelId="{DB2734DC-0CA2-4EB6-90A7-8D8818E0E89D}" type="parTrans" cxnId="{C58650B6-2015-C54F-A5C9-9D3806F94847}">
      <dgm:prSet/>
      <dgm:spPr/>
      <dgm:t>
        <a:bodyPr/>
        <a:lstStyle/>
        <a:p>
          <a:endParaRPr lang="en-US"/>
        </a:p>
      </dgm:t>
    </dgm:pt>
    <dgm:pt modelId="{CB00FFDB-47C5-42C5-86DB-00CA341D79D8}" type="sibTrans" cxnId="{C58650B6-2015-C54F-A5C9-9D3806F94847}">
      <dgm:prSet/>
      <dgm:spPr/>
      <dgm:t>
        <a:bodyPr/>
        <a:lstStyle/>
        <a:p>
          <a:endParaRPr lang="en-US"/>
        </a:p>
      </dgm:t>
    </dgm:pt>
    <dgm:pt modelId="{C902FFB4-A559-4AA2-A10A-1511FF028E41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SLAM</a:t>
          </a:r>
        </a:p>
      </dgm:t>
    </dgm:pt>
    <dgm:pt modelId="{650605E3-281B-4E23-90B3-E39D0BF47304}" type="parTrans" cxnId="{1A164AD8-B58B-48EA-A9A3-4E4BAD381C0F}">
      <dgm:prSet/>
      <dgm:spPr/>
    </dgm:pt>
    <dgm:pt modelId="{05D5E23B-B9F0-4B8B-87DE-52967E8EF37B}" type="sibTrans" cxnId="{1A164AD8-B58B-48EA-A9A3-4E4BAD381C0F}">
      <dgm:prSet/>
      <dgm:spPr/>
    </dgm:pt>
    <dgm:pt modelId="{7318B716-51E0-467B-82AD-514217D4CD9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Nuance dataset result</a:t>
          </a:r>
        </a:p>
      </dgm:t>
    </dgm:pt>
    <dgm:pt modelId="{16702548-F4B1-4F5E-9880-D62E303C86D5}" type="parTrans" cxnId="{4CE91F93-9B46-4052-BB08-7D98D921E950}">
      <dgm:prSet/>
      <dgm:spPr/>
    </dgm:pt>
    <dgm:pt modelId="{A283A9A8-D2C5-4BD1-92A6-CD91FAACD832}" type="sibTrans" cxnId="{4CE91F93-9B46-4052-BB08-7D98D921E950}">
      <dgm:prSet/>
      <dgm:spPr/>
    </dgm:pt>
    <dgm:pt modelId="{2B401A41-9EC8-5442-9F0A-D8ECF0A93136}" type="pres">
      <dgm:prSet presAssocID="{A356EBE2-F1E2-4E76-84E3-59FC36071C81}" presName="Name0" presStyleCnt="0">
        <dgm:presLayoutVars>
          <dgm:dir/>
          <dgm:animLvl val="lvl"/>
          <dgm:resizeHandles val="exact"/>
        </dgm:presLayoutVars>
      </dgm:prSet>
      <dgm:spPr/>
    </dgm:pt>
    <dgm:pt modelId="{0E70FF12-7CDC-4ADD-8833-1E67B4898C4A}" type="pres">
      <dgm:prSet presAssocID="{982085FC-2BD1-45A8-910E-271F9519208F}" presName="boxAndChildren" presStyleCnt="0"/>
      <dgm:spPr/>
    </dgm:pt>
    <dgm:pt modelId="{9CFB9BC4-BD8C-485A-9BA9-47AB025CFAD6}" type="pres">
      <dgm:prSet presAssocID="{982085FC-2BD1-45A8-910E-271F9519208F}" presName="parentTextBox" presStyleLbl="alignNode1" presStyleIdx="0" presStyleCnt="6"/>
      <dgm:spPr/>
    </dgm:pt>
    <dgm:pt modelId="{2CFE4284-5091-4083-9D95-E5D6ED1B304E}" type="pres">
      <dgm:prSet presAssocID="{982085FC-2BD1-45A8-910E-271F9519208F}" presName="descendantBox" presStyleLbl="bgAccFollowNode1" presStyleIdx="0" presStyleCnt="6"/>
      <dgm:spPr/>
    </dgm:pt>
    <dgm:pt modelId="{28567241-47F9-4121-9661-0F589D1DDE1F}" type="pres">
      <dgm:prSet presAssocID="{6E3EFC5E-FF27-7C4A-9DCC-4A1E1720051F}" presName="sp" presStyleCnt="0"/>
      <dgm:spPr/>
    </dgm:pt>
    <dgm:pt modelId="{EFFDBD23-6F56-42B2-86E1-C6FA5841C1E7}" type="pres">
      <dgm:prSet presAssocID="{FC96A336-3235-D247-AACC-A7C6D3827AE6}" presName="arrowAndChildren" presStyleCnt="0"/>
      <dgm:spPr/>
    </dgm:pt>
    <dgm:pt modelId="{A4CB0CDC-8EB4-4CEA-82A0-36908C88E90F}" type="pres">
      <dgm:prSet presAssocID="{FC96A336-3235-D247-AACC-A7C6D3827AE6}" presName="parentTextArrow" presStyleLbl="node1" presStyleIdx="0" presStyleCnt="2"/>
      <dgm:spPr/>
    </dgm:pt>
    <dgm:pt modelId="{34B0862C-0117-4A99-B3D3-FC36ED2934DF}" type="pres">
      <dgm:prSet presAssocID="{FC96A336-3235-D247-AACC-A7C6D3827AE6}" presName="arrow" presStyleLbl="alignNode1" presStyleIdx="1" presStyleCnt="6"/>
      <dgm:spPr/>
    </dgm:pt>
    <dgm:pt modelId="{CAB19651-8CA4-40E4-8753-EAF84FEBD135}" type="pres">
      <dgm:prSet presAssocID="{FC96A336-3235-D247-AACC-A7C6D3827AE6}" presName="descendantArrow" presStyleLbl="bgAccFollowNode1" presStyleIdx="1" presStyleCnt="6"/>
      <dgm:spPr/>
    </dgm:pt>
    <dgm:pt modelId="{ECC8290F-8D0C-4A41-A475-BF11543AB1D1}" type="pres">
      <dgm:prSet presAssocID="{4EED38E1-6656-4EFA-B6FA-CC023249A511}" presName="sp" presStyleCnt="0"/>
      <dgm:spPr/>
    </dgm:pt>
    <dgm:pt modelId="{DD6EDFE0-D0D3-5947-8EE3-D64FC14ED6DD}" type="pres">
      <dgm:prSet presAssocID="{A922D40A-B74D-4698-9016-C2D2992D34CE}" presName="arrowAndChildren" presStyleCnt="0"/>
      <dgm:spPr/>
    </dgm:pt>
    <dgm:pt modelId="{8E4C17CA-AF2F-C945-A958-8199DE282444}" type="pres">
      <dgm:prSet presAssocID="{A922D40A-B74D-4698-9016-C2D2992D34CE}" presName="parentTextArrow" presStyleLbl="node1" presStyleIdx="0" presStyleCnt="2"/>
      <dgm:spPr/>
    </dgm:pt>
    <dgm:pt modelId="{1B66E6F4-330A-DA4F-A7BE-CD2E1F7AA051}" type="pres">
      <dgm:prSet presAssocID="{A922D40A-B74D-4698-9016-C2D2992D34CE}" presName="arrow" presStyleLbl="alignNode1" presStyleIdx="2" presStyleCnt="6"/>
      <dgm:spPr/>
    </dgm:pt>
    <dgm:pt modelId="{AD444FBA-16D4-A847-A9F9-DF0FF225AF8E}" type="pres">
      <dgm:prSet presAssocID="{A922D40A-B74D-4698-9016-C2D2992D34CE}" presName="descendantArrow" presStyleLbl="bgAccFollowNode1" presStyleIdx="2" presStyleCnt="6"/>
      <dgm:spPr/>
    </dgm:pt>
    <dgm:pt modelId="{6F1F978E-F0BF-49D1-9EEC-5F29D62B65C5}" type="pres">
      <dgm:prSet presAssocID="{307ED265-9BAA-4920-A8F5-1903CCC526F0}" presName="sp" presStyleCnt="0"/>
      <dgm:spPr/>
    </dgm:pt>
    <dgm:pt modelId="{591D7616-0AEE-4C9F-979D-A301E640340E}" type="pres">
      <dgm:prSet presAssocID="{85A0A500-C307-4505-97A2-5A45D7F5527D}" presName="arrowAndChildren" presStyleCnt="0"/>
      <dgm:spPr/>
    </dgm:pt>
    <dgm:pt modelId="{64588557-6982-4A11-B9A6-26D2458F3790}" type="pres">
      <dgm:prSet presAssocID="{85A0A500-C307-4505-97A2-5A45D7F5527D}" presName="parentTextArrow" presStyleLbl="node1" presStyleIdx="1" presStyleCnt="2"/>
      <dgm:spPr/>
    </dgm:pt>
    <dgm:pt modelId="{600A3A89-5403-4B3D-8F33-E7B3EA0E98A0}" type="pres">
      <dgm:prSet presAssocID="{85A0A500-C307-4505-97A2-5A45D7F5527D}" presName="arrow" presStyleLbl="alignNode1" presStyleIdx="3" presStyleCnt="6"/>
      <dgm:spPr/>
    </dgm:pt>
    <dgm:pt modelId="{406EE84F-53EB-400E-BB46-0B4740D6F743}" type="pres">
      <dgm:prSet presAssocID="{85A0A500-C307-4505-97A2-5A45D7F5527D}" presName="descendantArrow" presStyleLbl="bgAccFollowNode1" presStyleIdx="3" presStyleCnt="6"/>
      <dgm:spPr/>
    </dgm:pt>
    <dgm:pt modelId="{90ED04B9-D637-A24A-B330-DE52D287186B}" type="pres">
      <dgm:prSet presAssocID="{7DCF4F74-A762-451D-88F7-D67631F897BA}" presName="sp" presStyleCnt="0"/>
      <dgm:spPr/>
    </dgm:pt>
    <dgm:pt modelId="{B281FC1F-AA3D-2A4A-8AAE-3751A25315CA}" type="pres">
      <dgm:prSet presAssocID="{36456A44-1F66-4760-929A-B0A000E4D79F}" presName="arrowAndChildren" presStyleCnt="0"/>
      <dgm:spPr/>
    </dgm:pt>
    <dgm:pt modelId="{970451ED-EA34-3B4C-9273-89DCB970983F}" type="pres">
      <dgm:prSet presAssocID="{36456A44-1F66-4760-929A-B0A000E4D79F}" presName="parentTextArrow" presStyleLbl="node1" presStyleIdx="1" presStyleCnt="2"/>
      <dgm:spPr/>
    </dgm:pt>
    <dgm:pt modelId="{702F8422-3288-9144-8634-C0898D225684}" type="pres">
      <dgm:prSet presAssocID="{36456A44-1F66-4760-929A-B0A000E4D79F}" presName="arrow" presStyleLbl="alignNode1" presStyleIdx="4" presStyleCnt="6"/>
      <dgm:spPr/>
    </dgm:pt>
    <dgm:pt modelId="{13B51DF4-2D3C-6540-A89E-D8B4464586E5}" type="pres">
      <dgm:prSet presAssocID="{36456A44-1F66-4760-929A-B0A000E4D79F}" presName="descendantArrow" presStyleLbl="bgAccFollowNode1" presStyleIdx="4" presStyleCnt="6"/>
      <dgm:spPr/>
    </dgm:pt>
    <dgm:pt modelId="{3D7026EB-CD9A-B249-AD61-A7B4E53614B4}" type="pres">
      <dgm:prSet presAssocID="{4D1320C5-DA2F-440E-9FAE-49C961001DD1}" presName="sp" presStyleCnt="0"/>
      <dgm:spPr/>
    </dgm:pt>
    <dgm:pt modelId="{7386DA35-4B5D-734D-8C28-C724CEE53B00}" type="pres">
      <dgm:prSet presAssocID="{0C7B87A5-5FE9-45F5-9671-758F0D8BFFFC}" presName="arrowAndChildren" presStyleCnt="0"/>
      <dgm:spPr/>
    </dgm:pt>
    <dgm:pt modelId="{6CCF7A67-F739-8844-A8A4-77F50182981C}" type="pres">
      <dgm:prSet presAssocID="{0C7B87A5-5FE9-45F5-9671-758F0D8BFFFC}" presName="parentTextArrow" presStyleLbl="node1" presStyleIdx="1" presStyleCnt="2"/>
      <dgm:spPr/>
    </dgm:pt>
    <dgm:pt modelId="{65EA4AFB-3B3F-1142-9EA8-434103C8D74D}" type="pres">
      <dgm:prSet presAssocID="{0C7B87A5-5FE9-45F5-9671-758F0D8BFFFC}" presName="arrow" presStyleLbl="alignNode1" presStyleIdx="5" presStyleCnt="6"/>
      <dgm:spPr/>
    </dgm:pt>
    <dgm:pt modelId="{6160E57B-4CE7-034A-9FD4-29BCC1B24CE2}" type="pres">
      <dgm:prSet presAssocID="{0C7B87A5-5FE9-45F5-9671-758F0D8BFFFC}" presName="descendantArrow" presStyleLbl="bgAccFollowNode1" presStyleIdx="5" presStyleCnt="6"/>
      <dgm:spPr/>
    </dgm:pt>
  </dgm:ptLst>
  <dgm:cxnLst>
    <dgm:cxn modelId="{6466C701-A054-4A63-B267-F05D42488F75}" type="presOf" srcId="{0C7B87A5-5FE9-45F5-9671-758F0D8BFFFC}" destId="{6CCF7A67-F739-8844-A8A4-77F50182981C}" srcOrd="0" destOrd="0" presId="urn:microsoft.com/office/officeart/2016/7/layout/VerticalDownArrowProcess"/>
    <dgm:cxn modelId="{027FCA0E-9D42-4F04-B14E-41E5D98A087B}" type="presOf" srcId="{36456A44-1F66-4760-929A-B0A000E4D79F}" destId="{970451ED-EA34-3B4C-9273-89DCB970983F}" srcOrd="0" destOrd="0" presId="urn:microsoft.com/office/officeart/2016/7/layout/VerticalDownArrowProcess"/>
    <dgm:cxn modelId="{2A566111-3E3F-4FCA-8FDF-C631E361DE3D}" type="presOf" srcId="{13F90E30-14D8-46AA-8880-3AD499509513}" destId="{AD444FBA-16D4-A847-A9F9-DF0FF225AF8E}" srcOrd="0" destOrd="0" presId="urn:microsoft.com/office/officeart/2016/7/layout/VerticalDownArrowProcess"/>
    <dgm:cxn modelId="{78D78116-20B1-4383-844E-614C9BC5E2F6}" type="presOf" srcId="{85A0A500-C307-4505-97A2-5A45D7F5527D}" destId="{64588557-6982-4A11-B9A6-26D2458F3790}" srcOrd="0" destOrd="0" presId="urn:microsoft.com/office/officeart/2016/7/layout/VerticalDownArrowProcess"/>
    <dgm:cxn modelId="{8BC92A19-EE08-4AAE-AA91-645119589029}" srcId="{A356EBE2-F1E2-4E76-84E3-59FC36071C81}" destId="{0C7B87A5-5FE9-45F5-9671-758F0D8BFFFC}" srcOrd="0" destOrd="0" parTransId="{6DDE2871-7625-41AF-B223-E31C3B9F1208}" sibTransId="{4D1320C5-DA2F-440E-9FAE-49C961001DD1}"/>
    <dgm:cxn modelId="{83B9A21F-8DA0-4489-B3C3-47FC27EE4CC2}" srcId="{36456A44-1F66-4760-929A-B0A000E4D79F}" destId="{27DE9F2D-2BEF-4606-A27F-22DBB89B30FF}" srcOrd="2" destOrd="0" parTransId="{7164CD0D-CD80-4B48-A050-5892D4F607D3}" sibTransId="{484288B8-6256-46F2-80ED-3B02E0DD5941}"/>
    <dgm:cxn modelId="{0A121725-2F11-4B4A-A688-A9499155CF26}" type="presOf" srcId="{A234EBA7-C13A-4831-94DD-F49FDC842EB2}" destId="{13B51DF4-2D3C-6540-A89E-D8B4464586E5}" srcOrd="0" destOrd="1" presId="urn:microsoft.com/office/officeart/2016/7/layout/VerticalDownArrowProcess"/>
    <dgm:cxn modelId="{D1823235-AEBC-4CFE-A9B2-5D333FEE5DBD}" type="presOf" srcId="{27DE9F2D-2BEF-4606-A27F-22DBB89B30FF}" destId="{13B51DF4-2D3C-6540-A89E-D8B4464586E5}" srcOrd="0" destOrd="2" presId="urn:microsoft.com/office/officeart/2016/7/layout/VerticalDownArrowProcess"/>
    <dgm:cxn modelId="{9F5A8639-3252-46BF-8A40-1EC549104A9E}" type="presOf" srcId="{A922D40A-B74D-4698-9016-C2D2992D34CE}" destId="{8E4C17CA-AF2F-C945-A958-8199DE282444}" srcOrd="0" destOrd="0" presId="urn:microsoft.com/office/officeart/2016/7/layout/VerticalDownArrowProcess"/>
    <dgm:cxn modelId="{A2C34A66-F3DD-A645-9367-23A581E4619B}" type="presOf" srcId="{A356EBE2-F1E2-4E76-84E3-59FC36071C81}" destId="{2B401A41-9EC8-5442-9F0A-D8ECF0A93136}" srcOrd="0" destOrd="0" presId="urn:microsoft.com/office/officeart/2016/7/layout/VerticalDownArrowProcess"/>
    <dgm:cxn modelId="{44AE696E-3806-4A5C-9537-0FBDEE2B3ADE}" srcId="{A356EBE2-F1E2-4E76-84E3-59FC36071C81}" destId="{85A0A500-C307-4505-97A2-5A45D7F5527D}" srcOrd="2" destOrd="0" parTransId="{11DAC2E4-8A93-42C2-B25B-1A63A0E5D594}" sibTransId="{307ED265-9BAA-4920-A8F5-1903CCC526F0}"/>
    <dgm:cxn modelId="{4085C951-A5D6-46E5-9895-F16B28E9A6F6}" type="presOf" srcId="{A922D40A-B74D-4698-9016-C2D2992D34CE}" destId="{1B66E6F4-330A-DA4F-A7BE-CD2E1F7AA051}" srcOrd="1" destOrd="0" presId="urn:microsoft.com/office/officeart/2016/7/layout/VerticalDownArrowProcess"/>
    <dgm:cxn modelId="{46B45288-81B7-4ADD-8900-844AFAE1A15A}" srcId="{A356EBE2-F1E2-4E76-84E3-59FC36071C81}" destId="{A922D40A-B74D-4698-9016-C2D2992D34CE}" srcOrd="3" destOrd="0" parTransId="{4EACFAEF-3F97-429F-A532-0C1CB9D6F1C1}" sibTransId="{4EED38E1-6656-4EFA-B6FA-CC023249A511}"/>
    <dgm:cxn modelId="{4CE91F93-9B46-4052-BB08-7D98D921E950}" srcId="{982085FC-2BD1-45A8-910E-271F9519208F}" destId="{7318B716-51E0-467B-82AD-514217D4CD93}" srcOrd="0" destOrd="0" parTransId="{16702548-F4B1-4F5E-9880-D62E303C86D5}" sibTransId="{A283A9A8-D2C5-4BD1-92A6-CD91FAACD832}"/>
    <dgm:cxn modelId="{287F3994-2444-45F5-B8C3-C88FFD70CB93}" type="presOf" srcId="{85A0A500-C307-4505-97A2-5A45D7F5527D}" destId="{600A3A89-5403-4B3D-8F33-E7B3EA0E98A0}" srcOrd="1" destOrd="0" presId="urn:microsoft.com/office/officeart/2016/7/layout/VerticalDownArrowProcess"/>
    <dgm:cxn modelId="{39DCA795-6473-4161-8C5B-74D984973A10}" srcId="{A922D40A-B74D-4698-9016-C2D2992D34CE}" destId="{13F90E30-14D8-46AA-8880-3AD499509513}" srcOrd="0" destOrd="0" parTransId="{DB8FED44-4C11-43AC-8A02-B455B1512FF4}" sibTransId="{C35413FC-3D73-4A17-86BB-44071A506FA7}"/>
    <dgm:cxn modelId="{A702A598-166E-4DB7-BC46-95B2FAE81ADF}" srcId="{36456A44-1F66-4760-929A-B0A000E4D79F}" destId="{25C50686-F117-4F46-9CF9-1825EEAA8B8F}" srcOrd="0" destOrd="0" parTransId="{0845F54E-F876-47F8-BB9C-A482F03BB515}" sibTransId="{2C2E1FE9-90B1-48A0-955A-536967B5915A}"/>
    <dgm:cxn modelId="{D90E7199-59A3-4DB1-A7DB-00A23FE4B873}" type="presOf" srcId="{982085FC-2BD1-45A8-910E-271F9519208F}" destId="{9CFB9BC4-BD8C-485A-9BA9-47AB025CFAD6}" srcOrd="0" destOrd="0" presId="urn:microsoft.com/office/officeart/2016/7/layout/VerticalDownArrowProcess"/>
    <dgm:cxn modelId="{3272B99D-CCF6-466D-A144-365A0137EBDB}" type="presOf" srcId="{0C7B87A5-5FE9-45F5-9671-758F0D8BFFFC}" destId="{65EA4AFB-3B3F-1142-9EA8-434103C8D74D}" srcOrd="1" destOrd="0" presId="urn:microsoft.com/office/officeart/2016/7/layout/VerticalDownArrowProcess"/>
    <dgm:cxn modelId="{825F9CA0-5BEF-44DA-A6AA-A4F05BF2E18C}" srcId="{36456A44-1F66-4760-929A-B0A000E4D79F}" destId="{A234EBA7-C13A-4831-94DD-F49FDC842EB2}" srcOrd="1" destOrd="0" parTransId="{67EA520D-7D42-4C61-8D2D-8B475AC3C1DE}" sibTransId="{CF896F15-86A4-4E8F-8F79-8CA5FE3E8115}"/>
    <dgm:cxn modelId="{26B65AA2-AF3A-4904-96EE-2C7901D82853}" type="presOf" srcId="{C902FFB4-A559-4AA2-A10A-1511FF028E41}" destId="{6160E57B-4CE7-034A-9FD4-29BCC1B24CE2}" srcOrd="0" destOrd="0" presId="urn:microsoft.com/office/officeart/2016/7/layout/VerticalDownArrowProcess"/>
    <dgm:cxn modelId="{3FD400A7-C650-4698-90A5-7788AF556029}" type="presOf" srcId="{B1093315-4748-45F2-A724-FE46E2D70CB6}" destId="{AD444FBA-16D4-A847-A9F9-DF0FF225AF8E}" srcOrd="0" destOrd="1" presId="urn:microsoft.com/office/officeart/2016/7/layout/VerticalDownArrowProcess"/>
    <dgm:cxn modelId="{C51E45AC-4509-4794-979A-F930C78B8988}" type="presOf" srcId="{36456A44-1F66-4760-929A-B0A000E4D79F}" destId="{702F8422-3288-9144-8634-C0898D225684}" srcOrd="1" destOrd="0" presId="urn:microsoft.com/office/officeart/2016/7/layout/VerticalDownArrowProcess"/>
    <dgm:cxn modelId="{292800AE-9D83-42EC-89FF-2E004205AE04}" type="presOf" srcId="{25C50686-F117-4F46-9CF9-1825EEAA8B8F}" destId="{13B51DF4-2D3C-6540-A89E-D8B4464586E5}" srcOrd="0" destOrd="0" presId="urn:microsoft.com/office/officeart/2016/7/layout/VerticalDownArrowProcess"/>
    <dgm:cxn modelId="{C58650B6-2015-C54F-A5C9-9D3806F94847}" srcId="{A356EBE2-F1E2-4E76-84E3-59FC36071C81}" destId="{982085FC-2BD1-45A8-910E-271F9519208F}" srcOrd="5" destOrd="0" parTransId="{DB2734DC-0CA2-4EB6-90A7-8D8818E0E89D}" sibTransId="{CB00FFDB-47C5-42C5-86DB-00CA341D79D8}"/>
    <dgm:cxn modelId="{FD845AC2-0FF9-4D2A-9FDD-C29ADB65AB55}" srcId="{A922D40A-B74D-4698-9016-C2D2992D34CE}" destId="{B1093315-4748-45F2-A724-FE46E2D70CB6}" srcOrd="1" destOrd="0" parTransId="{CE619704-9C75-4963-85C0-A5B06A88AA40}" sibTransId="{52B6BD29-F434-48A0-83F2-C53EF4DD2ED1}"/>
    <dgm:cxn modelId="{2D2B94C3-A130-4777-A810-E930E6AE8595}" type="presOf" srcId="{FC96A336-3235-D247-AACC-A7C6D3827AE6}" destId="{A4CB0CDC-8EB4-4CEA-82A0-36908C88E90F}" srcOrd="0" destOrd="0" presId="urn:microsoft.com/office/officeart/2016/7/layout/VerticalDownArrowProcess"/>
    <dgm:cxn modelId="{625EF4D2-BA17-427F-90FB-6BF0B345A169}" srcId="{A356EBE2-F1E2-4E76-84E3-59FC36071C81}" destId="{36456A44-1F66-4760-929A-B0A000E4D79F}" srcOrd="1" destOrd="0" parTransId="{90B29E0F-BDCA-422E-A10A-4E106F44E2A4}" sibTransId="{7DCF4F74-A762-451D-88F7-D67631F897BA}"/>
    <dgm:cxn modelId="{EED82ED5-137F-2844-A2D8-200E4B927CA9}" srcId="{A356EBE2-F1E2-4E76-84E3-59FC36071C81}" destId="{FC96A336-3235-D247-AACC-A7C6D3827AE6}" srcOrd="4" destOrd="0" parTransId="{0AEFC39C-CAC4-0345-A0D0-7E9A949D65F7}" sibTransId="{6E3EFC5E-FF27-7C4A-9DCC-4A1E1720051F}"/>
    <dgm:cxn modelId="{1A164AD8-B58B-48EA-A9A3-4E4BAD381C0F}" srcId="{0C7B87A5-5FE9-45F5-9671-758F0D8BFFFC}" destId="{C902FFB4-A559-4AA2-A10A-1511FF028E41}" srcOrd="0" destOrd="0" parTransId="{650605E3-281B-4E23-90B3-E39D0BF47304}" sibTransId="{05D5E23B-B9F0-4B8B-87DE-52967E8EF37B}"/>
    <dgm:cxn modelId="{75E71FDE-7758-4E71-BA92-F5F51D48F1DE}" type="presOf" srcId="{7318B716-51E0-467B-82AD-514217D4CD93}" destId="{2CFE4284-5091-4083-9D95-E5D6ED1B304E}" srcOrd="0" destOrd="0" presId="urn:microsoft.com/office/officeart/2016/7/layout/VerticalDownArrowProcess"/>
    <dgm:cxn modelId="{6A66F8F8-8E97-4252-B573-8DB0B525A9FC}" type="presOf" srcId="{FC96A336-3235-D247-AACC-A7C6D3827AE6}" destId="{34B0862C-0117-4A99-B3D3-FC36ED2934DF}" srcOrd="1" destOrd="0" presId="urn:microsoft.com/office/officeart/2016/7/layout/VerticalDownArrowProcess"/>
    <dgm:cxn modelId="{7863F103-A9E0-4851-B92A-CED44D8BBCE7}" type="presParOf" srcId="{2B401A41-9EC8-5442-9F0A-D8ECF0A93136}" destId="{0E70FF12-7CDC-4ADD-8833-1E67B4898C4A}" srcOrd="0" destOrd="0" presId="urn:microsoft.com/office/officeart/2016/7/layout/VerticalDownArrowProcess"/>
    <dgm:cxn modelId="{7E5188A2-B47D-41A3-A855-62E075205DCC}" type="presParOf" srcId="{0E70FF12-7CDC-4ADD-8833-1E67B4898C4A}" destId="{9CFB9BC4-BD8C-485A-9BA9-47AB025CFAD6}" srcOrd="0" destOrd="0" presId="urn:microsoft.com/office/officeart/2016/7/layout/VerticalDownArrowProcess"/>
    <dgm:cxn modelId="{2472DF2A-18EB-4BEB-BDBA-52CAFCB0B1AD}" type="presParOf" srcId="{0E70FF12-7CDC-4ADD-8833-1E67B4898C4A}" destId="{2CFE4284-5091-4083-9D95-E5D6ED1B304E}" srcOrd="1" destOrd="0" presId="urn:microsoft.com/office/officeart/2016/7/layout/VerticalDownArrowProcess"/>
    <dgm:cxn modelId="{199B495F-D547-4F99-9003-7C3F2B3D9810}" type="presParOf" srcId="{2B401A41-9EC8-5442-9F0A-D8ECF0A93136}" destId="{28567241-47F9-4121-9661-0F589D1DDE1F}" srcOrd="1" destOrd="0" presId="urn:microsoft.com/office/officeart/2016/7/layout/VerticalDownArrowProcess"/>
    <dgm:cxn modelId="{9F4D5FC4-B494-42E8-8E59-4141B38A4A68}" type="presParOf" srcId="{2B401A41-9EC8-5442-9F0A-D8ECF0A93136}" destId="{EFFDBD23-6F56-42B2-86E1-C6FA5841C1E7}" srcOrd="2" destOrd="0" presId="urn:microsoft.com/office/officeart/2016/7/layout/VerticalDownArrowProcess"/>
    <dgm:cxn modelId="{AC91405A-1163-4E7E-9890-1AD4FA881E85}" type="presParOf" srcId="{EFFDBD23-6F56-42B2-86E1-C6FA5841C1E7}" destId="{A4CB0CDC-8EB4-4CEA-82A0-36908C88E90F}" srcOrd="0" destOrd="0" presId="urn:microsoft.com/office/officeart/2016/7/layout/VerticalDownArrowProcess"/>
    <dgm:cxn modelId="{DE207E15-8D84-49AF-8F50-E48A0382DF52}" type="presParOf" srcId="{EFFDBD23-6F56-42B2-86E1-C6FA5841C1E7}" destId="{34B0862C-0117-4A99-B3D3-FC36ED2934DF}" srcOrd="1" destOrd="0" presId="urn:microsoft.com/office/officeart/2016/7/layout/VerticalDownArrowProcess"/>
    <dgm:cxn modelId="{1D5F2B31-E167-494C-8A35-EA095BA7D298}" type="presParOf" srcId="{EFFDBD23-6F56-42B2-86E1-C6FA5841C1E7}" destId="{CAB19651-8CA4-40E4-8753-EAF84FEBD135}" srcOrd="2" destOrd="0" presId="urn:microsoft.com/office/officeart/2016/7/layout/VerticalDownArrowProcess"/>
    <dgm:cxn modelId="{E2025B34-B865-4891-A7F5-C74CF1FCD5B0}" type="presParOf" srcId="{2B401A41-9EC8-5442-9F0A-D8ECF0A93136}" destId="{ECC8290F-8D0C-4A41-A475-BF11543AB1D1}" srcOrd="3" destOrd="0" presId="urn:microsoft.com/office/officeart/2016/7/layout/VerticalDownArrowProcess"/>
    <dgm:cxn modelId="{5E51ABF2-5F90-4535-B3E1-54CDD208E739}" type="presParOf" srcId="{2B401A41-9EC8-5442-9F0A-D8ECF0A93136}" destId="{DD6EDFE0-D0D3-5947-8EE3-D64FC14ED6DD}" srcOrd="4" destOrd="0" presId="urn:microsoft.com/office/officeart/2016/7/layout/VerticalDownArrowProcess"/>
    <dgm:cxn modelId="{2FB2527B-8913-42CF-A6D1-EBCB652B1FFA}" type="presParOf" srcId="{DD6EDFE0-D0D3-5947-8EE3-D64FC14ED6DD}" destId="{8E4C17CA-AF2F-C945-A958-8199DE282444}" srcOrd="0" destOrd="0" presId="urn:microsoft.com/office/officeart/2016/7/layout/VerticalDownArrowProcess"/>
    <dgm:cxn modelId="{B8E66696-B981-4200-AAAE-1417E4BFB9A5}" type="presParOf" srcId="{DD6EDFE0-D0D3-5947-8EE3-D64FC14ED6DD}" destId="{1B66E6F4-330A-DA4F-A7BE-CD2E1F7AA051}" srcOrd="1" destOrd="0" presId="urn:microsoft.com/office/officeart/2016/7/layout/VerticalDownArrowProcess"/>
    <dgm:cxn modelId="{3BC05D63-0978-4053-BC0C-66DC1A028837}" type="presParOf" srcId="{DD6EDFE0-D0D3-5947-8EE3-D64FC14ED6DD}" destId="{AD444FBA-16D4-A847-A9F9-DF0FF225AF8E}" srcOrd="2" destOrd="0" presId="urn:microsoft.com/office/officeart/2016/7/layout/VerticalDownArrowProcess"/>
    <dgm:cxn modelId="{080580C2-2968-4610-BB76-1B3675FAC145}" type="presParOf" srcId="{2B401A41-9EC8-5442-9F0A-D8ECF0A93136}" destId="{6F1F978E-F0BF-49D1-9EEC-5F29D62B65C5}" srcOrd="5" destOrd="0" presId="urn:microsoft.com/office/officeart/2016/7/layout/VerticalDownArrowProcess"/>
    <dgm:cxn modelId="{19428D1D-84A5-4483-85A0-C54CE178DC9C}" type="presParOf" srcId="{2B401A41-9EC8-5442-9F0A-D8ECF0A93136}" destId="{591D7616-0AEE-4C9F-979D-A301E640340E}" srcOrd="6" destOrd="0" presId="urn:microsoft.com/office/officeart/2016/7/layout/VerticalDownArrowProcess"/>
    <dgm:cxn modelId="{CCFC1C56-204C-4D4F-AAD5-32893487C348}" type="presParOf" srcId="{591D7616-0AEE-4C9F-979D-A301E640340E}" destId="{64588557-6982-4A11-B9A6-26D2458F3790}" srcOrd="0" destOrd="0" presId="urn:microsoft.com/office/officeart/2016/7/layout/VerticalDownArrowProcess"/>
    <dgm:cxn modelId="{70D76DBE-7BC5-4973-91CD-6BD4800D655D}" type="presParOf" srcId="{591D7616-0AEE-4C9F-979D-A301E640340E}" destId="{600A3A89-5403-4B3D-8F33-E7B3EA0E98A0}" srcOrd="1" destOrd="0" presId="urn:microsoft.com/office/officeart/2016/7/layout/VerticalDownArrowProcess"/>
    <dgm:cxn modelId="{59C6E5FD-D8C9-4B41-85FF-99DC393930DD}" type="presParOf" srcId="{591D7616-0AEE-4C9F-979D-A301E640340E}" destId="{406EE84F-53EB-400E-BB46-0B4740D6F743}" srcOrd="2" destOrd="0" presId="urn:microsoft.com/office/officeart/2016/7/layout/VerticalDownArrowProcess"/>
    <dgm:cxn modelId="{FE54EB67-2866-4174-9C8B-03D42CB19AD0}" type="presParOf" srcId="{2B401A41-9EC8-5442-9F0A-D8ECF0A93136}" destId="{90ED04B9-D637-A24A-B330-DE52D287186B}" srcOrd="7" destOrd="0" presId="urn:microsoft.com/office/officeart/2016/7/layout/VerticalDownArrowProcess"/>
    <dgm:cxn modelId="{C3A36ABA-6ED3-48C5-AC6B-BCEED1AE7F08}" type="presParOf" srcId="{2B401A41-9EC8-5442-9F0A-D8ECF0A93136}" destId="{B281FC1F-AA3D-2A4A-8AAE-3751A25315CA}" srcOrd="8" destOrd="0" presId="urn:microsoft.com/office/officeart/2016/7/layout/VerticalDownArrowProcess"/>
    <dgm:cxn modelId="{01B75761-BBE1-4320-9D98-92D029BC9973}" type="presParOf" srcId="{B281FC1F-AA3D-2A4A-8AAE-3751A25315CA}" destId="{970451ED-EA34-3B4C-9273-89DCB970983F}" srcOrd="0" destOrd="0" presId="urn:microsoft.com/office/officeart/2016/7/layout/VerticalDownArrowProcess"/>
    <dgm:cxn modelId="{985334C2-BDDB-4F66-A673-C8453AE044C2}" type="presParOf" srcId="{B281FC1F-AA3D-2A4A-8AAE-3751A25315CA}" destId="{702F8422-3288-9144-8634-C0898D225684}" srcOrd="1" destOrd="0" presId="urn:microsoft.com/office/officeart/2016/7/layout/VerticalDownArrowProcess"/>
    <dgm:cxn modelId="{D213972D-4067-456B-9666-D430B9A1994B}" type="presParOf" srcId="{B281FC1F-AA3D-2A4A-8AAE-3751A25315CA}" destId="{13B51DF4-2D3C-6540-A89E-D8B4464586E5}" srcOrd="2" destOrd="0" presId="urn:microsoft.com/office/officeart/2016/7/layout/VerticalDownArrowProcess"/>
    <dgm:cxn modelId="{10690E1C-3C6E-425C-AD1D-D2030A496AD7}" type="presParOf" srcId="{2B401A41-9EC8-5442-9F0A-D8ECF0A93136}" destId="{3D7026EB-CD9A-B249-AD61-A7B4E53614B4}" srcOrd="9" destOrd="0" presId="urn:microsoft.com/office/officeart/2016/7/layout/VerticalDownArrowProcess"/>
    <dgm:cxn modelId="{7748282B-2B7B-4882-BC21-EE27256E9EC1}" type="presParOf" srcId="{2B401A41-9EC8-5442-9F0A-D8ECF0A93136}" destId="{7386DA35-4B5D-734D-8C28-C724CEE53B00}" srcOrd="10" destOrd="0" presId="urn:microsoft.com/office/officeart/2016/7/layout/VerticalDownArrowProcess"/>
    <dgm:cxn modelId="{D9CB9057-EB6B-4E11-8EEB-9A3B7D9361E0}" type="presParOf" srcId="{7386DA35-4B5D-734D-8C28-C724CEE53B00}" destId="{6CCF7A67-F739-8844-A8A4-77F50182981C}" srcOrd="0" destOrd="0" presId="urn:microsoft.com/office/officeart/2016/7/layout/VerticalDownArrowProcess"/>
    <dgm:cxn modelId="{4A357C03-2F12-455A-8DB0-416346CEDF64}" type="presParOf" srcId="{7386DA35-4B5D-734D-8C28-C724CEE53B00}" destId="{65EA4AFB-3B3F-1142-9EA8-434103C8D74D}" srcOrd="1" destOrd="0" presId="urn:microsoft.com/office/officeart/2016/7/layout/VerticalDownArrowProcess"/>
    <dgm:cxn modelId="{01B7DD52-C753-40DD-AFC6-A6180692EEC5}" type="presParOf" srcId="{7386DA35-4B5D-734D-8C28-C724CEE53B00}" destId="{6160E57B-4CE7-034A-9FD4-29BCC1B24CE2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B9BC4-BD8C-485A-9BA9-47AB025CFAD6}">
      <dsp:nvSpPr>
        <dsp:cNvPr id="0" name=""/>
        <dsp:cNvSpPr/>
      </dsp:nvSpPr>
      <dsp:spPr>
        <a:xfrm>
          <a:off x="0" y="3970978"/>
          <a:ext cx="1788398" cy="521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91" tIns="92456" rIns="12719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Calibri Light" panose="020F0302020204030204"/>
            </a:rPr>
            <a:t>Results</a:t>
          </a:r>
        </a:p>
      </dsp:txBody>
      <dsp:txXfrm>
        <a:off x="0" y="3970978"/>
        <a:ext cx="1788398" cy="521188"/>
      </dsp:txXfrm>
    </dsp:sp>
    <dsp:sp modelId="{2CFE4284-5091-4083-9D95-E5D6ED1B304E}">
      <dsp:nvSpPr>
        <dsp:cNvPr id="0" name=""/>
        <dsp:cNvSpPr/>
      </dsp:nvSpPr>
      <dsp:spPr>
        <a:xfrm>
          <a:off x="1788397" y="3970978"/>
          <a:ext cx="5365194" cy="5211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31" tIns="139700" rIns="108831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Nuance dataset result</a:t>
          </a:r>
        </a:p>
      </dsp:txBody>
      <dsp:txXfrm>
        <a:off x="1788397" y="3970978"/>
        <a:ext cx="5365194" cy="521188"/>
      </dsp:txXfrm>
    </dsp:sp>
    <dsp:sp modelId="{A4CB0CDC-8EB4-4CEA-82A0-36908C88E90F}">
      <dsp:nvSpPr>
        <dsp:cNvPr id="0" name=""/>
        <dsp:cNvSpPr/>
      </dsp:nvSpPr>
      <dsp:spPr>
        <a:xfrm rot="10800000">
          <a:off x="0" y="3177207"/>
          <a:ext cx="1788398" cy="52103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91" tIns="92456" rIns="12719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Troubleshooting</a:t>
          </a:r>
        </a:p>
      </dsp:txBody>
      <dsp:txXfrm rot="10800000">
        <a:off x="0" y="3177207"/>
        <a:ext cx="1788398" cy="338551"/>
      </dsp:txXfrm>
    </dsp:sp>
    <dsp:sp modelId="{34B0862C-0117-4A99-B3D3-FC36ED2934DF}">
      <dsp:nvSpPr>
        <dsp:cNvPr id="0" name=""/>
        <dsp:cNvSpPr/>
      </dsp:nvSpPr>
      <dsp:spPr>
        <a:xfrm rot="10800000">
          <a:off x="0" y="3177207"/>
          <a:ext cx="1788398" cy="8015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91" tIns="92456" rIns="12719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Troubleshooting</a:t>
          </a:r>
        </a:p>
      </dsp:txBody>
      <dsp:txXfrm rot="10800000">
        <a:off x="0" y="3177207"/>
        <a:ext cx="1788398" cy="338551"/>
      </dsp:txXfrm>
    </dsp:sp>
    <dsp:sp modelId="{CAB19651-8CA4-40E4-8753-EAF84FEBD135}">
      <dsp:nvSpPr>
        <dsp:cNvPr id="0" name=""/>
        <dsp:cNvSpPr/>
      </dsp:nvSpPr>
      <dsp:spPr>
        <a:xfrm>
          <a:off x="1788397" y="3177207"/>
          <a:ext cx="5365194" cy="5210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6E6F4-330A-DA4F-A7BE-CD2E1F7AA051}">
      <dsp:nvSpPr>
        <dsp:cNvPr id="0" name=""/>
        <dsp:cNvSpPr/>
      </dsp:nvSpPr>
      <dsp:spPr>
        <a:xfrm rot="10800000">
          <a:off x="0" y="2383437"/>
          <a:ext cx="1788398" cy="8015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91" tIns="92456" rIns="12719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sets</a:t>
          </a:r>
        </a:p>
      </dsp:txBody>
      <dsp:txXfrm rot="-10800000">
        <a:off x="0" y="2383437"/>
        <a:ext cx="1788398" cy="521032"/>
      </dsp:txXfrm>
    </dsp:sp>
    <dsp:sp modelId="{AD444FBA-16D4-A847-A9F9-DF0FF225AF8E}">
      <dsp:nvSpPr>
        <dsp:cNvPr id="0" name=""/>
        <dsp:cNvSpPr/>
      </dsp:nvSpPr>
      <dsp:spPr>
        <a:xfrm>
          <a:off x="1788397" y="2383437"/>
          <a:ext cx="5365194" cy="5210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31" tIns="139700" rIns="108831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KITTI Dataset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Nuance Car Dataset</a:t>
          </a:r>
        </a:p>
      </dsp:txBody>
      <dsp:txXfrm>
        <a:off x="1788397" y="2383437"/>
        <a:ext cx="5365194" cy="521032"/>
      </dsp:txXfrm>
    </dsp:sp>
    <dsp:sp modelId="{64588557-6982-4A11-B9A6-26D2458F3790}">
      <dsp:nvSpPr>
        <dsp:cNvPr id="0" name=""/>
        <dsp:cNvSpPr/>
      </dsp:nvSpPr>
      <dsp:spPr>
        <a:xfrm rot="10800000">
          <a:off x="0" y="1589666"/>
          <a:ext cx="1788398" cy="52103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91" tIns="92456" rIns="127191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Software Implementation</a:t>
          </a:r>
        </a:p>
      </dsp:txBody>
      <dsp:txXfrm rot="10800000">
        <a:off x="0" y="1589666"/>
        <a:ext cx="1788398" cy="338551"/>
      </dsp:txXfrm>
    </dsp:sp>
    <dsp:sp modelId="{600A3A89-5403-4B3D-8F33-E7B3EA0E98A0}">
      <dsp:nvSpPr>
        <dsp:cNvPr id="0" name=""/>
        <dsp:cNvSpPr/>
      </dsp:nvSpPr>
      <dsp:spPr>
        <a:xfrm rot="10800000">
          <a:off x="0" y="1589666"/>
          <a:ext cx="1788398" cy="8015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91" tIns="92456" rIns="127191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Software Implementation</a:t>
          </a:r>
        </a:p>
      </dsp:txBody>
      <dsp:txXfrm rot="10800000">
        <a:off x="0" y="1589666"/>
        <a:ext cx="1788398" cy="338551"/>
      </dsp:txXfrm>
    </dsp:sp>
    <dsp:sp modelId="{406EE84F-53EB-400E-BB46-0B4740D6F743}">
      <dsp:nvSpPr>
        <dsp:cNvPr id="0" name=""/>
        <dsp:cNvSpPr/>
      </dsp:nvSpPr>
      <dsp:spPr>
        <a:xfrm>
          <a:off x="1788397" y="1589666"/>
          <a:ext cx="5365194" cy="5210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F8422-3288-9144-8634-C0898D225684}">
      <dsp:nvSpPr>
        <dsp:cNvPr id="0" name=""/>
        <dsp:cNvSpPr/>
      </dsp:nvSpPr>
      <dsp:spPr>
        <a:xfrm rot="10800000">
          <a:off x="0" y="795896"/>
          <a:ext cx="1788398" cy="8015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91" tIns="92456" rIns="12719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ORB-SLAM2</a:t>
          </a:r>
        </a:p>
      </dsp:txBody>
      <dsp:txXfrm rot="-10800000">
        <a:off x="0" y="795896"/>
        <a:ext cx="1788398" cy="521032"/>
      </dsp:txXfrm>
    </dsp:sp>
    <dsp:sp modelId="{13B51DF4-2D3C-6540-A89E-D8B4464586E5}">
      <dsp:nvSpPr>
        <dsp:cNvPr id="0" name=""/>
        <dsp:cNvSpPr/>
      </dsp:nvSpPr>
      <dsp:spPr>
        <a:xfrm>
          <a:off x="1788397" y="795896"/>
          <a:ext cx="5365194" cy="5210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31" tIns="139700" rIns="108831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Bundle Adjustment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Local Mapping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Loop closure</a:t>
          </a:r>
        </a:p>
      </dsp:txBody>
      <dsp:txXfrm>
        <a:off x="1788397" y="795896"/>
        <a:ext cx="5365194" cy="521032"/>
      </dsp:txXfrm>
    </dsp:sp>
    <dsp:sp modelId="{65EA4AFB-3B3F-1142-9EA8-434103C8D74D}">
      <dsp:nvSpPr>
        <dsp:cNvPr id="0" name=""/>
        <dsp:cNvSpPr/>
      </dsp:nvSpPr>
      <dsp:spPr>
        <a:xfrm rot="10800000">
          <a:off x="0" y="2125"/>
          <a:ext cx="1788398" cy="80158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191" tIns="92456" rIns="127191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Introduction</a:t>
          </a:r>
        </a:p>
      </dsp:txBody>
      <dsp:txXfrm rot="-10800000">
        <a:off x="0" y="2125"/>
        <a:ext cx="1788398" cy="521032"/>
      </dsp:txXfrm>
    </dsp:sp>
    <dsp:sp modelId="{6160E57B-4CE7-034A-9FD4-29BCC1B24CE2}">
      <dsp:nvSpPr>
        <dsp:cNvPr id="0" name=""/>
        <dsp:cNvSpPr/>
      </dsp:nvSpPr>
      <dsp:spPr>
        <a:xfrm>
          <a:off x="1788397" y="2125"/>
          <a:ext cx="5365194" cy="5210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831" tIns="139700" rIns="108831" bIns="1397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libri Light" panose="020F0302020204030204"/>
            </a:rPr>
            <a:t>SLAM</a:t>
          </a:r>
        </a:p>
      </dsp:txBody>
      <dsp:txXfrm>
        <a:off x="1788397" y="2125"/>
        <a:ext cx="5365194" cy="521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6C7CB-B45E-4441-A862-7F4F76B02C6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135C2-E512-9643-A81F-70C9903D4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34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projection_err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coursera.org/lecture/robotics-perception/bundle-adjustment-i-oDj0o" TargetMode="External"/><Relationship Id="rId4" Type="http://schemas.openxmlformats.org/officeDocument/2006/relationships/hyperlink" Target="https://en.wikipedia.org/wiki/Iterative_closest_poin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wanted to talk about something different, unfortunately, someone thought otherwise so here we go. We will try to keep this presentation short – so we don’t bore you– as I believe we have heard most of these information several times already. I also believe almost –if not all – all of our questions about orb-slam 2 and 3 have been answered about now so NO Questions Prof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35C2-E512-9643-A81F-70C9903D4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43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135C2-E512-9643-A81F-70C9903D4B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914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135C2-E512-9643-A81F-70C9903D4B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233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35C2-E512-9643-A81F-70C9903D4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Jonathan will give us a detailed review of what ORB-SLAM2 entails</a:t>
            </a:r>
          </a:p>
          <a:p>
            <a:r>
              <a:rPr lang="en-US"/>
              <a:t>Jing will take us through the system architecture, </a:t>
            </a:r>
            <a:r>
              <a:rPr lang="en-US" err="1"/>
              <a:t>Kitti</a:t>
            </a:r>
            <a:r>
              <a:rPr lang="en-US"/>
              <a:t> Dataset, issues we </a:t>
            </a:r>
            <a:r>
              <a:rPr lang="en-US" err="1"/>
              <a:t>encounted</a:t>
            </a:r>
            <a:r>
              <a:rPr lang="en-US"/>
              <a:t> and how they were finally resolved</a:t>
            </a:r>
          </a:p>
          <a:p>
            <a:r>
              <a:rPr lang="en-US" err="1"/>
              <a:t>Avinash</a:t>
            </a:r>
            <a:r>
              <a:rPr lang="en-US"/>
              <a:t> will walk us through the sleepless nights and finally the tweaks we had to make so our collected stereo data works with the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35C2-E512-9643-A81F-70C9903D4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9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SAY AFTER STEREO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One of the main benefits of using stereo or RGB-D cameras is that, by having depth information from just one frame, we do not need a specific structure from motion initialization as in the monocular case. At system startup we create a keyframe with the first frame, set its pose to the origin, and create an initial map from all stereo key points.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35C2-E512-9643-A81F-70C9903D4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92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ORB-SLAM2 works on three tasks working simultaneously: </a:t>
            </a:r>
            <a:r>
              <a:rPr lang="en-US"/>
              <a:t>tracking, local mapping &amp; loop closing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its tracking part, ORB-SLAM2 does frame-by-frame feature matching and compares them with a local map to find the exact camera location in real-time. It does a motion-only bundle adjustment to minimize error in placing each feature in its correct position, also called as minimizing </a:t>
            </a:r>
            <a:r>
              <a:rPr lang="en-US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reprojection error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comes the local mapping part. ORB-SLAM2 makes local maps and optimizes them using algorithms like ICP (</a:t>
            </a:r>
            <a:r>
              <a:rPr lang="en-US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Iterative Closest Point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performs a local </a:t>
            </a:r>
            <a:r>
              <a:rPr lang="en-US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Bundle Adjustment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compute the most probable position of the camera. 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it uses pose-graph optimization to correct the accumulated drift and perform a loop closure. It’s necessary to perform Bundle Adjustment once after loop closure, so that robot is at the most probable location in the newly corrected map. After the addition of a keyframe to the map or performing a loop closure, ORB-SLAM2 can start a new thread that performs a Bundle adjustment on the full map so the location of each keyframe and points in it get a fine-tuned location value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35C2-E512-9643-A81F-70C9903D4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8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35C2-E512-9643-A81F-70C9903D4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2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35C2-E512-9643-A81F-70C9903D4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77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35C2-E512-9643-A81F-70C9903D4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7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4135C2-E512-9643-A81F-70C9903D4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32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135C2-E512-9643-A81F-70C9903D4B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590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C6FD-E212-BE33-11E1-0C33B569D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92338-750C-2BF7-B5B2-8A6B1FA11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9CEB9-3B54-4015-7E1A-524912F56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8AC70-251F-9EFB-24B4-D9A50457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4F85C-5AAF-B03D-D344-E5F28449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0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A6C3-842C-09F7-8635-1D3A16ED2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5344D-30B8-7785-C12A-23BB183CF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7EB1B-908A-E388-195F-C68E5938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2398F-7A74-E526-55DB-99D0DF92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6AF3B-1A34-A105-ED80-4E39C6E2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3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C9BD39-2889-D514-9640-002C930D8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6C4A6-15FA-43B2-E193-772B46C5D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EA740-8778-E798-35A2-7E950474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1385C-CB1C-7A1E-A01E-7B3F3F96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F8D64-5946-AD49-C4E8-A93D16E5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3AC4-AEB2-1D20-714E-F6B2AEEA0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4A477-1255-8A6D-65B2-A7860F72E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63217-DA3F-5FF7-3773-6EBE935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89D26-AD09-2927-BF78-AD4E94EA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D3F07-74BF-DCC6-CB01-543593A0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6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8480-5F76-5F31-365F-C7CF297CE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B269D-1028-E4D5-31B9-85E35627D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F3EB6-B5B1-176E-A775-AC506C0B1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1733D-7B38-0938-6F23-EE5052CF7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C0682-5EA6-D11D-6821-DCFC1AB2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3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208A-6C29-B960-E5C6-94BB90B3D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98986-59E4-6812-4462-65A801AFD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50CEB-E02C-2ACD-F0FF-C24DCF4C1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D6086-D4E4-1AFC-04A2-55F67BB71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E0A53-8522-51BA-6839-E56A1103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D9895-BAB1-323B-ABFC-A2889D43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5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C55B-22F0-7FD3-F4C0-E6E97538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7A68A-1729-9AFD-FD62-6ACD2B428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AE7B5-A167-8699-7842-B87BACD14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69187-E71A-925C-3DDB-93DA752E2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AA964-C7E5-A9F9-4DD5-9D4DF1CFE0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5C5BC-1E57-3A8E-79D5-078C12DDB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67BBAD-E472-8686-36AF-595DD0C2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E0D41-8C37-D26F-993A-10F72E96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9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AAE9F-BBA1-5880-6F39-583C3729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90DBA-89D9-40CB-5B5A-3DC44B98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1E28A-FACF-619C-7693-D075E736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01B94-8444-7FAF-B7B8-18CFEDF6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6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8C025-2ACB-3BD9-FBDB-CB9D066C9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D4F3D-6607-EC92-ABFE-32770C0F0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D0FE7-3D74-746A-BE48-B82CA21C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22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7C7B-AAEF-A3C9-33E8-F6DF91B3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D66D5-34D4-2BB3-F679-49DCD7AE9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203BB-2587-F069-399C-F95E7AF29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8A7ED-2C09-9E97-C00E-85095DD47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96407-B7E9-EFE3-107E-71F08E6C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46F12-D74E-6806-8914-18FD20943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9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8EFB-546E-A463-D1A0-212B326D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98603-0647-FFF0-02AC-DCC93A2CD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8CEC2-71C3-5534-A3E0-E31BB596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F9881-03FD-B170-C427-82F24517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4B19A-0629-01DE-F87C-FD8EC7AE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B77A7-3DC4-C2BD-117C-9F66B1BA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0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7EF82-A8F1-6C83-3B22-07A59410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21648-5F78-D03C-0379-411D7364C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1073B-B13F-66A0-6391-C586C25FB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2ED5-D897-0347-9D11-341D6C6F440B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7DEF8-E141-B8CC-CCB4-77B9350C11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8A7A9-F455-413D-6EE4-12F0979D9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1490-5069-1749-BF63-CA9A3EFE1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7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OOmw0lb5t3Xz871he5YQtSvAuve78FUN/view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vlibs.net/datasets/kitti/eval_stereo.php" TargetMode="External"/><Relationship Id="rId3" Type="http://schemas.openxmlformats.org/officeDocument/2006/relationships/hyperlink" Target="https://roboticsknowledgebase.com/wiki/state-estimation/orb-slam2-setup/" TargetMode="External"/><Relationship Id="rId7" Type="http://schemas.openxmlformats.org/officeDocument/2006/relationships/hyperlink" Target="https://medium.com/@sallyrobotics.blog/a-review-on-orb-slam-2-paper-3554d4fcaa7c" TargetMode="External"/><Relationship Id="rId2" Type="http://schemas.openxmlformats.org/officeDocument/2006/relationships/hyperlink" Target="https://github.com/raulmur/ORB_SLAM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10.06475" TargetMode="External"/><Relationship Id="rId5" Type="http://schemas.openxmlformats.org/officeDocument/2006/relationships/hyperlink" Target="https://paperswithcode.com/method/orb-slam2" TargetMode="External"/><Relationship Id="rId10" Type="http://schemas.openxmlformats.org/officeDocument/2006/relationships/hyperlink" Target="https://medium.com/@j.zijlmans/lsd-slam-vs-orb-slam2-a-literature-based-comparison-20732df431d" TargetMode="External"/><Relationship Id="rId4" Type="http://schemas.openxmlformats.org/officeDocument/2006/relationships/hyperlink" Target="https://ieeexplore.ieee.org/document/7946260" TargetMode="External"/><Relationship Id="rId9" Type="http://schemas.openxmlformats.org/officeDocument/2006/relationships/hyperlink" Target="https://link.springer.com/article/10.1007/s00138-017-0873-z#:~:text=A%20visual%20simultaneous%20localization%20and,by%20local%20image%20feature%20matchi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80765-ED45-8BAB-F550-5637462D2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5623" y="2117424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ORB-SLAM 2</a:t>
            </a:r>
            <a:br>
              <a:rPr lang="en-US" sz="3600">
                <a:solidFill>
                  <a:srgbClr val="080808"/>
                </a:solidFill>
              </a:rPr>
            </a:br>
            <a:br>
              <a:rPr lang="en-US" sz="3600">
                <a:solidFill>
                  <a:srgbClr val="080808"/>
                </a:solidFill>
              </a:rPr>
            </a:br>
            <a:r>
              <a:rPr lang="en-US" sz="3600"/>
              <a:t>TEAM 10 </a:t>
            </a:r>
            <a:br>
              <a:rPr lang="en-US" sz="3600"/>
            </a:br>
            <a:endParaRPr lang="en-US" sz="360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54E70-C6FB-92FE-4D45-8803D2F5B2F6}"/>
              </a:ext>
            </a:extLst>
          </p:cNvPr>
          <p:cNvSpPr txBox="1"/>
          <p:nvPr/>
        </p:nvSpPr>
        <p:spPr>
          <a:xfrm>
            <a:off x="2780653" y="3900140"/>
            <a:ext cx="663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solidFill>
                  <a:srgbClr val="242424"/>
                </a:solidFill>
              </a:rPr>
              <a:t>Avinash</a:t>
            </a:r>
            <a:r>
              <a:rPr lang="en-US">
                <a:solidFill>
                  <a:srgbClr val="242424"/>
                </a:solidFill>
              </a:rPr>
              <a:t> </a:t>
            </a:r>
            <a:r>
              <a:rPr lang="en-US" err="1">
                <a:solidFill>
                  <a:srgbClr val="242424"/>
                </a:solidFill>
              </a:rPr>
              <a:t>Ayite</a:t>
            </a:r>
            <a:r>
              <a:rPr lang="en-US">
                <a:solidFill>
                  <a:srgbClr val="242424"/>
                </a:solidFill>
              </a:rPr>
              <a:t> </a:t>
            </a:r>
            <a:r>
              <a:rPr lang="en-US"/>
              <a:t>• Abigail Twumasi • Jing Wang • Jonathan Rooney </a:t>
            </a:r>
          </a:p>
        </p:txBody>
      </p:sp>
    </p:spTree>
    <p:extLst>
      <p:ext uri="{BB962C8B-B14F-4D97-AF65-F5344CB8AC3E}">
        <p14:creationId xmlns:p14="http://schemas.microsoft.com/office/powerpoint/2010/main" val="708137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E8900-1B90-8D8B-303B-5FFC2095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DATASETS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4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3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F742D-2BCC-7C4E-217F-8E8610476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KITTI STEREO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14DC6-1EE5-0E63-EB36-1EEAA93D0C3C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8419AAD-8934-F09F-69DD-031C6D70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963" y="444342"/>
            <a:ext cx="4457700" cy="1352943"/>
          </a:xfrm>
          <a:prstGeom prst="rect">
            <a:avLst/>
          </a:prstGeom>
        </p:spPr>
      </p:pic>
      <p:pic>
        <p:nvPicPr>
          <p:cNvPr id="10" name="Picture 10" descr="A picture containing tree, outdoor, road, way&#10;&#10;Description automatically generated">
            <a:extLst>
              <a:ext uri="{FF2B5EF4-FFF2-40B4-BE49-F238E27FC236}">
                <a16:creationId xmlns:a16="http://schemas.microsoft.com/office/drawing/2014/main" id="{5EB352C2-E4B0-524F-DFB0-C28E8F12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115" y="2208538"/>
            <a:ext cx="4482549" cy="1361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E7FAA7-8067-44F4-3271-88C889813CA3}"/>
              </a:ext>
            </a:extLst>
          </p:cNvPr>
          <p:cNvSpPr txBox="1"/>
          <p:nvPr/>
        </p:nvSpPr>
        <p:spPr>
          <a:xfrm>
            <a:off x="5319377" y="680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Left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82851-D483-7653-5A18-A79B71D75BB6}"/>
              </a:ext>
            </a:extLst>
          </p:cNvPr>
          <p:cNvSpPr txBox="1"/>
          <p:nvPr/>
        </p:nvSpPr>
        <p:spPr>
          <a:xfrm>
            <a:off x="5344224" y="18737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Right 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C230B-68D5-AAAE-FFBA-C90BEA7AA642}"/>
              </a:ext>
            </a:extLst>
          </p:cNvPr>
          <p:cNvSpPr txBox="1"/>
          <p:nvPr/>
        </p:nvSpPr>
        <p:spPr>
          <a:xfrm>
            <a:off x="4272170" y="3836018"/>
            <a:ext cx="6213613" cy="24540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endParaRPr lang="en-US">
              <a:cs typeface="Arial"/>
            </a:endParaRPr>
          </a:p>
          <a:p>
            <a:pPr lvl="1">
              <a:buChar char="•"/>
            </a:pPr>
            <a:r>
              <a:rPr lang="en-US">
                <a:cs typeface="Arial"/>
              </a:rPr>
              <a:t> Grayscale​</a:t>
            </a:r>
          </a:p>
          <a:p>
            <a:pPr lvl="1">
              <a:buChar char="•"/>
            </a:pPr>
            <a:r>
              <a:rPr lang="en-US">
                <a:cs typeface="Arial"/>
              </a:rPr>
              <a:t> Urban and highway environments​</a:t>
            </a:r>
          </a:p>
          <a:p>
            <a:pPr lvl="1">
              <a:buChar char="•"/>
            </a:pPr>
            <a:r>
              <a:rPr lang="en-US">
                <a:cs typeface="Arial"/>
              </a:rPr>
              <a:t> Less dynamic obstacles</a:t>
            </a:r>
            <a:endParaRPr lang="en-US"/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Sensor: 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∼54-cm baseline 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10 Hz </a:t>
            </a:r>
          </a:p>
          <a:p>
            <a:pPr marL="1200150" lvl="2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1240×376 pixels </a:t>
            </a:r>
            <a:endParaRPr lang="en-US"/>
          </a:p>
        </p:txBody>
      </p:sp>
      <p:pic>
        <p:nvPicPr>
          <p:cNvPr id="13" name="Picture 14" descr="A picture containing text, car, transport&#10;&#10;Description automatically generated">
            <a:extLst>
              <a:ext uri="{FF2B5EF4-FFF2-40B4-BE49-F238E27FC236}">
                <a16:creationId xmlns:a16="http://schemas.microsoft.com/office/drawing/2014/main" id="{85A650A0-E986-354A-C45A-8B31A881A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403" y="614395"/>
            <a:ext cx="2743200" cy="236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5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F9F39-915F-E3FB-D128-3970B678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79" y="145900"/>
            <a:ext cx="11240693" cy="1135737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Results running ORB SLAM 2 with KITTI Stereo Data</a:t>
            </a:r>
          </a:p>
          <a:p>
            <a:endParaRPr lang="en-US" sz="3600">
              <a:cs typeface="Calibri Ligh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713128"/>
            <a:ext cx="1068867" cy="2126625"/>
            <a:chOff x="10918968" y="713127"/>
            <a:chExt cx="1273032" cy="25328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7618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7850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8C63C66-57CF-488D-BA68-775780C36AC2}"/>
              </a:ext>
            </a:extLst>
          </p:cNvPr>
          <p:cNvSpPr txBox="1">
            <a:spLocks/>
          </p:cNvSpPr>
          <p:nvPr/>
        </p:nvSpPr>
        <p:spPr>
          <a:xfrm>
            <a:off x="530304" y="906280"/>
            <a:ext cx="6768196" cy="5370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>
              <a:cs typeface="Calibri" panose="020F0502020204030204"/>
            </a:endParaRPr>
          </a:p>
          <a:p>
            <a:pPr marL="342900" indent="-342900"/>
            <a:r>
              <a:rPr lang="en-US" sz="2000">
                <a:cs typeface="Calibri" panose="020F0502020204030204"/>
              </a:rPr>
              <a:t>We used the example </a:t>
            </a:r>
            <a:r>
              <a:rPr lang="en-US" sz="2000" err="1">
                <a:cs typeface="Calibri"/>
              </a:rPr>
              <a:t>yaml</a:t>
            </a:r>
            <a:r>
              <a:rPr lang="en-US" sz="2000">
                <a:cs typeface="Calibri"/>
              </a:rPr>
              <a:t> file which contains camera calibration and orb slam properties</a:t>
            </a:r>
          </a:p>
          <a:p>
            <a:pPr marL="342900" indent="-342900"/>
            <a:r>
              <a:rPr lang="en-US" sz="2000">
                <a:ea typeface="+mn-lt"/>
                <a:cs typeface="+mn-lt"/>
              </a:rPr>
              <a:t>We successfully used the stereo dataset from KITTI to test the Orbslam2 code. </a:t>
            </a:r>
            <a:endParaRPr lang="en-US" sz="2000">
              <a:cs typeface="Calibri"/>
            </a:endParaRPr>
          </a:p>
          <a:p>
            <a:pPr marL="342900" indent="-342900"/>
            <a:endParaRPr lang="en-US" sz="2000">
              <a:cs typeface="Calibri"/>
            </a:endParaRPr>
          </a:p>
          <a:p>
            <a:pPr lvl="1"/>
            <a:endParaRPr lang="en-US" sz="2400">
              <a:cs typeface="Calibri"/>
            </a:endParaRPr>
          </a:p>
          <a:p>
            <a:pPr marL="457200" lvl="1" indent="0">
              <a:buNone/>
            </a:pPr>
            <a:endParaRPr lang="en-US" sz="2400">
              <a:cs typeface="Calibri"/>
            </a:endParaRPr>
          </a:p>
          <a:p>
            <a:pPr marL="457200" lvl="1" indent="0">
              <a:buNone/>
            </a:pPr>
            <a:endParaRPr lang="en-US" sz="2400">
              <a:cs typeface="Calibri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u="sng">
                <a:ea typeface="+mn-lt"/>
                <a:cs typeface="+mn-lt"/>
                <a:hlinkClick r:id="rId3"/>
              </a:rPr>
              <a:t>Successful Kitti Video</a:t>
            </a:r>
            <a:endParaRPr lang="en-US"/>
          </a:p>
          <a:p>
            <a:pPr marL="0" indent="0">
              <a:buNone/>
            </a:pPr>
            <a:endParaRPr lang="en-US" sz="240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CF28791-3D16-6F67-2724-FAAD6569F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324" y="1821081"/>
            <a:ext cx="4818612" cy="3554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6A5DB-CA47-49F8-9F9E-5A64BD111CE3}"/>
              </a:ext>
            </a:extLst>
          </p:cNvPr>
          <p:cNvSpPr txBox="1"/>
          <p:nvPr/>
        </p:nvSpPr>
        <p:spPr>
          <a:xfrm>
            <a:off x="8020878" y="5602357"/>
            <a:ext cx="3049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Map of sequence 00 of </a:t>
            </a:r>
            <a:r>
              <a:rPr lang="en-US" err="1">
                <a:cs typeface="Calibri"/>
              </a:rPr>
              <a:t>kitti</a:t>
            </a:r>
            <a:r>
              <a:rPr lang="en-US">
                <a:cs typeface="Calibri"/>
              </a:rPr>
              <a:t> </a:t>
            </a:r>
          </a:p>
        </p:txBody>
      </p:sp>
      <p:pic>
        <p:nvPicPr>
          <p:cNvPr id="10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36290EA-DF39-752F-2D54-10ED039DE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74" y="2993493"/>
            <a:ext cx="4267199" cy="27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6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527DB-D1C6-D6E7-E758-C9C437B6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528" y="112334"/>
            <a:ext cx="4426553" cy="644979"/>
          </a:xfrm>
        </p:spPr>
        <p:txBody>
          <a:bodyPr anchor="t">
            <a:normAutofit/>
          </a:bodyPr>
          <a:lstStyle/>
          <a:p>
            <a:r>
              <a:rPr lang="en-US" sz="3600"/>
              <a:t>NUANCE CAR DATASET</a:t>
            </a:r>
            <a:endParaRPr lang="en-US" sz="3600"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83B82-5ADD-F557-5C0F-1E6BFFE10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6" y="1252042"/>
            <a:ext cx="10434108" cy="49624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7DC60-217C-A935-EA24-9971454FA6E4}"/>
              </a:ext>
            </a:extLst>
          </p:cNvPr>
          <p:cNvSpPr txBox="1"/>
          <p:nvPr/>
        </p:nvSpPr>
        <p:spPr>
          <a:xfrm>
            <a:off x="5632849" y="743019"/>
            <a:ext cx="58611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We collected stereo dataset using Nuance car.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We drove in a loop around Tremont </a:t>
            </a:r>
            <a:r>
              <a:rPr lang="en-US" err="1">
                <a:ea typeface="+mn-lt"/>
                <a:cs typeface="+mn-lt"/>
              </a:rPr>
              <a:t>st</a:t>
            </a:r>
            <a:r>
              <a:rPr lang="en-US">
                <a:ea typeface="+mn-lt"/>
                <a:cs typeface="+mn-lt"/>
              </a:rPr>
              <a:t> and Columbus Ave.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Rosbag contains ROS topics of cam0, cam3, GPS.</a:t>
            </a:r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4AE77587-1058-43C7-2CD3-7AEF2259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46" y="888049"/>
            <a:ext cx="4635185" cy="1867911"/>
          </a:xfrm>
          <a:prstGeom prst="rect">
            <a:avLst/>
          </a:prstGeom>
        </p:spPr>
      </p:pic>
      <p:pic>
        <p:nvPicPr>
          <p:cNvPr id="9" name="Picture 1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0E0D3BD-5242-629E-287D-6AE8A3EC8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640000">
            <a:off x="6464137" y="3488404"/>
            <a:ext cx="2991001" cy="2432423"/>
          </a:xfrm>
          <a:prstGeom prst="rect">
            <a:avLst/>
          </a:prstGeom>
        </p:spPr>
      </p:pic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A9689C9B-A10A-058D-DD0A-8E4AA84BCEF2}"/>
              </a:ext>
            </a:extLst>
          </p:cNvPr>
          <p:cNvSpPr/>
          <p:nvPr/>
        </p:nvSpPr>
        <p:spPr>
          <a:xfrm rot="19920000">
            <a:off x="7649363" y="4255498"/>
            <a:ext cx="938301" cy="90517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data" descr="data">
            <a:hlinkClick r:id="" action="ppaction://media"/>
            <a:extLst>
              <a:ext uri="{FF2B5EF4-FFF2-40B4-BE49-F238E27FC236}">
                <a16:creationId xmlns:a16="http://schemas.microsoft.com/office/drawing/2014/main" id="{4745760D-0A7B-F797-D0F0-B21D2BCE8E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6720" y="3130826"/>
            <a:ext cx="5051270" cy="3157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B946B-A664-612B-2D46-656F2FC2FF30}"/>
              </a:ext>
            </a:extLst>
          </p:cNvPr>
          <p:cNvSpPr txBox="1"/>
          <p:nvPr/>
        </p:nvSpPr>
        <p:spPr>
          <a:xfrm>
            <a:off x="5635487" y="1659836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cs typeface="Arial"/>
              </a:rPr>
              <a:t> Sensor: ​</a:t>
            </a:r>
          </a:p>
          <a:p>
            <a:pPr lvl="1">
              <a:buChar char="•"/>
            </a:pPr>
            <a:r>
              <a:rPr lang="en-US">
                <a:cs typeface="Arial"/>
              </a:rPr>
              <a:t> 98cm baseline ​</a:t>
            </a:r>
          </a:p>
          <a:p>
            <a:pPr lvl="1">
              <a:buChar char="•"/>
            </a:pPr>
            <a:r>
              <a:rPr lang="en-US">
                <a:cs typeface="Arial"/>
              </a:rPr>
              <a:t>10 Hz ​</a:t>
            </a:r>
          </a:p>
          <a:p>
            <a:pPr lvl="1">
              <a:buChar char="•"/>
            </a:pPr>
            <a:r>
              <a:rPr lang="en-US">
                <a:cs typeface="Arial"/>
              </a:rPr>
              <a:t>2048× 1536 pixels 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31FF3-1B3A-B837-3DBD-014E35A8CFD2}"/>
              </a:ext>
            </a:extLst>
          </p:cNvPr>
          <p:cNvSpPr txBox="1"/>
          <p:nvPr/>
        </p:nvSpPr>
        <p:spPr>
          <a:xfrm>
            <a:off x="202095" y="6488596"/>
            <a:ext cx="93610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The collected dataset has more dynamic objects such as moving cars, pedestrians,</a:t>
            </a:r>
            <a:r>
              <a:rPr lang="en-US" sz="1400">
                <a:ea typeface="+mn-lt"/>
                <a:cs typeface="+mn-lt"/>
              </a:rPr>
              <a:t> cyclists</a:t>
            </a:r>
            <a:r>
              <a:rPr lang="en-US" sz="1400"/>
              <a:t> when compared with </a:t>
            </a:r>
            <a:r>
              <a:rPr lang="en-US" sz="1400" err="1"/>
              <a:t>kitti</a:t>
            </a:r>
            <a:r>
              <a:rPr lang="en-US" sz="1400"/>
              <a:t> dataset </a:t>
            </a:r>
            <a:endParaRPr lang="en-US" sz="1400">
              <a:cs typeface="Calibri"/>
            </a:endParaRPr>
          </a:p>
        </p:txBody>
      </p:sp>
      <p:pic>
        <p:nvPicPr>
          <p:cNvPr id="4" name="Picture 16" descr="A picture containing road, car, outdoor&#10;&#10;Description automatically generated">
            <a:extLst>
              <a:ext uri="{FF2B5EF4-FFF2-40B4-BE49-F238E27FC236}">
                <a16:creationId xmlns:a16="http://schemas.microsoft.com/office/drawing/2014/main" id="{F42B7B82-93CA-A025-E239-3BAB1B9E9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7921" y="1810578"/>
            <a:ext cx="27432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D6C1F4-D0A2-5026-DD3E-DCAE953777CF}"/>
              </a:ext>
            </a:extLst>
          </p:cNvPr>
          <p:cNvSpPr txBox="1"/>
          <p:nvPr/>
        </p:nvSpPr>
        <p:spPr>
          <a:xfrm>
            <a:off x="1171161" y="5544379"/>
            <a:ext cx="6394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>
                <a:solidFill>
                  <a:schemeClr val="bg1"/>
                </a:solidFill>
                <a:cs typeface="Calibri"/>
              </a:rPr>
              <a:t>kitti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29CFE4-A143-895D-CF52-D3C264C8C1B7}"/>
              </a:ext>
            </a:extLst>
          </p:cNvPr>
          <p:cNvSpPr txBox="1"/>
          <p:nvPr/>
        </p:nvSpPr>
        <p:spPr>
          <a:xfrm>
            <a:off x="4030732" y="59191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Nuance</a:t>
            </a:r>
          </a:p>
        </p:txBody>
      </p:sp>
    </p:spTree>
    <p:extLst>
      <p:ext uri="{BB962C8B-B14F-4D97-AF65-F5344CB8AC3E}">
        <p14:creationId xmlns:p14="http://schemas.microsoft.com/office/powerpoint/2010/main" val="16059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527DB-D1C6-D6E7-E758-C9C437B6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751" y="82031"/>
            <a:ext cx="4426553" cy="644979"/>
          </a:xfrm>
        </p:spPr>
        <p:txBody>
          <a:bodyPr anchor="t">
            <a:normAutofit/>
          </a:bodyPr>
          <a:lstStyle/>
          <a:p>
            <a:r>
              <a:rPr lang="en-US" sz="3600">
                <a:cs typeface="Calibri Light"/>
              </a:rPr>
              <a:t>Data Preprocessing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94701-0B4C-179E-F123-26F88A633004}"/>
              </a:ext>
            </a:extLst>
          </p:cNvPr>
          <p:cNvSpPr txBox="1"/>
          <p:nvPr/>
        </p:nvSpPr>
        <p:spPr>
          <a:xfrm>
            <a:off x="953277" y="1101012"/>
            <a:ext cx="691864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ROS bag file data is converted into KITTI dataset format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Extract Left and Right Images (RGB Images)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Get </a:t>
            </a:r>
            <a:r>
              <a:rPr lang="en-US" err="1">
                <a:cs typeface="Calibri"/>
              </a:rPr>
              <a:t>times.txt</a:t>
            </a:r>
            <a:r>
              <a:rPr lang="en-US">
                <a:cs typeface="Calibri"/>
              </a:rPr>
              <a:t> from the </a:t>
            </a:r>
            <a:r>
              <a:rPr lang="en-US" err="1">
                <a:cs typeface="Calibri"/>
              </a:rPr>
              <a:t>rostime</a:t>
            </a:r>
            <a:r>
              <a:rPr lang="en-US">
                <a:cs typeface="Calibri"/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213B1-03C3-731E-A8D6-F2F5B60A70A9}"/>
              </a:ext>
            </a:extLst>
          </p:cNvPr>
          <p:cNvSpPr txBox="1"/>
          <p:nvPr/>
        </p:nvSpPr>
        <p:spPr>
          <a:xfrm>
            <a:off x="1979644" y="2135155"/>
            <a:ext cx="45782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Data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Image_0    #left images 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Image_1    #right images</a:t>
            </a:r>
          </a:p>
          <a:p>
            <a:pPr marL="742950" lvl="1" indent="-285750">
              <a:buFont typeface="Arial"/>
              <a:buChar char="•"/>
            </a:pPr>
            <a:r>
              <a:rPr lang="en-US" err="1">
                <a:cs typeface="Calibri"/>
              </a:rPr>
              <a:t>times.txt</a:t>
            </a:r>
            <a:r>
              <a:rPr lang="en-US">
                <a:cs typeface="Calibri"/>
              </a:rPr>
              <a:t>   # time stamps form </a:t>
            </a:r>
            <a:r>
              <a:rPr lang="en-US" err="1">
                <a:cs typeface="Calibri"/>
              </a:rPr>
              <a:t>rosbag</a:t>
            </a:r>
            <a:r>
              <a:rPr lang="en-US">
                <a:cs typeface="Calibri"/>
              </a:rPr>
              <a:t>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2E4977-C654-DEE4-CE09-656287463D26}"/>
              </a:ext>
            </a:extLst>
          </p:cNvPr>
          <p:cNvSpPr txBox="1"/>
          <p:nvPr/>
        </p:nvSpPr>
        <p:spPr>
          <a:xfrm>
            <a:off x="7293235" y="2417989"/>
            <a:ext cx="181013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cs typeface="Calibri"/>
              </a:rPr>
              <a:t>Apply </a:t>
            </a:r>
            <a:r>
              <a:rPr lang="en-US" sz="1600"/>
              <a:t>CLAHE</a:t>
            </a:r>
            <a:endParaRPr lang="en-US" sz="1600">
              <a:cs typeface="Calibri"/>
            </a:endParaRPr>
          </a:p>
          <a:p>
            <a:pPr algn="ctr"/>
            <a:r>
              <a:rPr lang="en-US" sz="1600">
                <a:cs typeface="Calibri"/>
              </a:rPr>
              <a:t>On left and right images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CE435-EACF-3EAB-B217-F144D46357BF}"/>
              </a:ext>
            </a:extLst>
          </p:cNvPr>
          <p:cNvSpPr txBox="1"/>
          <p:nvPr/>
        </p:nvSpPr>
        <p:spPr>
          <a:xfrm>
            <a:off x="251537" y="2646394"/>
            <a:ext cx="12658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ROS Bag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EA99A8-F9D5-40A8-D914-19040DD8B152}"/>
              </a:ext>
            </a:extLst>
          </p:cNvPr>
          <p:cNvCxnSpPr/>
          <p:nvPr/>
        </p:nvCxnSpPr>
        <p:spPr>
          <a:xfrm flipV="1">
            <a:off x="1254385" y="2868580"/>
            <a:ext cx="1101012" cy="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45A269-B9AF-CC3D-482A-8E6609179453}"/>
              </a:ext>
            </a:extLst>
          </p:cNvPr>
          <p:cNvCxnSpPr>
            <a:cxnSpLocks/>
          </p:cNvCxnSpPr>
          <p:nvPr/>
        </p:nvCxnSpPr>
        <p:spPr>
          <a:xfrm flipV="1">
            <a:off x="5997445" y="2829702"/>
            <a:ext cx="1101012" cy="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2">
            <a:extLst>
              <a:ext uri="{FF2B5EF4-FFF2-40B4-BE49-F238E27FC236}">
                <a16:creationId xmlns:a16="http://schemas.microsoft.com/office/drawing/2014/main" id="{6DD72A10-11A0-6408-E63C-D7BE6F550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64" y="3943130"/>
            <a:ext cx="1907555" cy="1585635"/>
          </a:xfrm>
          <a:prstGeom prst="rect">
            <a:avLst/>
          </a:prstGeom>
        </p:spPr>
      </p:pic>
      <p:pic>
        <p:nvPicPr>
          <p:cNvPr id="25" name="Picture 25" descr="A picture containing text, outdoor, road, street&#10;&#10;Description automatically generated">
            <a:extLst>
              <a:ext uri="{FF2B5EF4-FFF2-40B4-BE49-F238E27FC236}">
                <a16:creationId xmlns:a16="http://schemas.microsoft.com/office/drawing/2014/main" id="{583BE471-F866-C8BA-6BDA-15EBB3459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645" y="3943130"/>
            <a:ext cx="1871759" cy="15887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4415DE-6E6D-1DB6-6847-DE58199439FE}"/>
              </a:ext>
            </a:extLst>
          </p:cNvPr>
          <p:cNvSpPr txBox="1"/>
          <p:nvPr/>
        </p:nvSpPr>
        <p:spPr>
          <a:xfrm>
            <a:off x="1419807" y="5634135"/>
            <a:ext cx="1320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000000.png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00671F-420B-84E9-E04E-57B0A1B8E4BD}"/>
              </a:ext>
            </a:extLst>
          </p:cNvPr>
          <p:cNvSpPr txBox="1"/>
          <p:nvPr/>
        </p:nvSpPr>
        <p:spPr>
          <a:xfrm>
            <a:off x="3192625" y="5610808"/>
            <a:ext cx="15224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814608-A053-1D75-A3A3-D4D68D038998}"/>
              </a:ext>
            </a:extLst>
          </p:cNvPr>
          <p:cNvCxnSpPr>
            <a:cxnSpLocks/>
          </p:cNvCxnSpPr>
          <p:nvPr/>
        </p:nvCxnSpPr>
        <p:spPr>
          <a:xfrm flipV="1">
            <a:off x="5250997" y="4734702"/>
            <a:ext cx="1101012" cy="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0" descr="A picture containing road, outdoor, building, way&#10;&#10;Description automatically generated">
            <a:extLst>
              <a:ext uri="{FF2B5EF4-FFF2-40B4-BE49-F238E27FC236}">
                <a16:creationId xmlns:a16="http://schemas.microsoft.com/office/drawing/2014/main" id="{7836D13C-0462-BED4-641F-8CE3A9DD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685" y="3945477"/>
            <a:ext cx="1872343" cy="1579617"/>
          </a:xfrm>
          <a:prstGeom prst="rect">
            <a:avLst/>
          </a:prstGeom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91616231-C9E5-6B9E-EE02-B23FE2AA6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421" y="3945477"/>
            <a:ext cx="1880119" cy="157961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CC8BD7C-9493-0A49-769C-C868F88051AA}"/>
              </a:ext>
            </a:extLst>
          </p:cNvPr>
          <p:cNvSpPr txBox="1"/>
          <p:nvPr/>
        </p:nvSpPr>
        <p:spPr>
          <a:xfrm>
            <a:off x="3418113" y="5634135"/>
            <a:ext cx="1320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000000.png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DEAA11-E48D-5595-11C5-6060DF45DFF7}"/>
              </a:ext>
            </a:extLst>
          </p:cNvPr>
          <p:cNvSpPr txBox="1"/>
          <p:nvPr/>
        </p:nvSpPr>
        <p:spPr>
          <a:xfrm>
            <a:off x="6909317" y="5618584"/>
            <a:ext cx="1320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000000.png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070CC5-6086-42B2-41A1-22B4FAAD114E}"/>
              </a:ext>
            </a:extLst>
          </p:cNvPr>
          <p:cNvSpPr txBox="1"/>
          <p:nvPr/>
        </p:nvSpPr>
        <p:spPr>
          <a:xfrm>
            <a:off x="8907623" y="5618584"/>
            <a:ext cx="1320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000000.png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590EDC-30B6-F3F3-6295-01CC2A41123B}"/>
              </a:ext>
            </a:extLst>
          </p:cNvPr>
          <p:cNvSpPr txBox="1"/>
          <p:nvPr/>
        </p:nvSpPr>
        <p:spPr>
          <a:xfrm>
            <a:off x="3915747" y="3542522"/>
            <a:ext cx="3777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Droid Sans Mono"/>
              </a:rPr>
              <a:t>cv2.createCLAHE(</a:t>
            </a:r>
            <a:r>
              <a:rPr lang="en-US" sz="1200" err="1">
                <a:solidFill>
                  <a:srgbClr val="001080"/>
                </a:solidFill>
                <a:latin typeface="Droid Sans Mono"/>
              </a:rPr>
              <a:t>clipLimit</a:t>
            </a:r>
            <a:r>
              <a:rPr lang="en-US" sz="1200">
                <a:latin typeface="Droid Sans Mono"/>
              </a:rPr>
              <a:t> = </a:t>
            </a:r>
            <a:r>
              <a:rPr lang="en-US" sz="1200">
                <a:solidFill>
                  <a:srgbClr val="098658"/>
                </a:solidFill>
                <a:latin typeface="Droid Sans Mono"/>
              </a:rPr>
              <a:t>3.0</a:t>
            </a:r>
            <a:r>
              <a:rPr lang="en-US" sz="1200">
                <a:latin typeface="Droid Sans Mono"/>
              </a:rPr>
              <a:t>, </a:t>
            </a:r>
            <a:r>
              <a:rPr lang="en-US" sz="1200" err="1">
                <a:solidFill>
                  <a:srgbClr val="001080"/>
                </a:solidFill>
                <a:latin typeface="Droid Sans Mono"/>
              </a:rPr>
              <a:t>tileGridSize</a:t>
            </a:r>
            <a:r>
              <a:rPr lang="en-US" sz="1200">
                <a:latin typeface="Droid Sans Mono"/>
              </a:rPr>
              <a:t>=(</a:t>
            </a:r>
            <a:r>
              <a:rPr lang="en-US" sz="1200">
                <a:solidFill>
                  <a:srgbClr val="098658"/>
                </a:solidFill>
                <a:latin typeface="Droid Sans Mono"/>
              </a:rPr>
              <a:t>8</a:t>
            </a:r>
            <a:r>
              <a:rPr lang="en-US" sz="1200">
                <a:latin typeface="Droid Sans Mono"/>
              </a:rPr>
              <a:t>,</a:t>
            </a:r>
            <a:r>
              <a:rPr lang="en-US" sz="1200">
                <a:solidFill>
                  <a:srgbClr val="098658"/>
                </a:solidFill>
                <a:latin typeface="Droid Sans Mono"/>
              </a:rPr>
              <a:t>8</a:t>
            </a:r>
            <a:r>
              <a:rPr lang="en-US" sz="1200">
                <a:latin typeface="Droid Sans Mono"/>
              </a:rPr>
              <a:t>))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531041-2F96-2B95-1F92-4B6D116F28E4}"/>
              </a:ext>
            </a:extLst>
          </p:cNvPr>
          <p:cNvCxnSpPr>
            <a:cxnSpLocks/>
          </p:cNvCxnSpPr>
          <p:nvPr/>
        </p:nvCxnSpPr>
        <p:spPr>
          <a:xfrm flipV="1">
            <a:off x="8851057" y="2829702"/>
            <a:ext cx="1101012" cy="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48CB86F-3D4D-7B68-9ED9-5CC971D94047}"/>
              </a:ext>
            </a:extLst>
          </p:cNvPr>
          <p:cNvSpPr txBox="1"/>
          <p:nvPr/>
        </p:nvSpPr>
        <p:spPr>
          <a:xfrm>
            <a:off x="10170173" y="2643479"/>
            <a:ext cx="18101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cs typeface="Calibri"/>
              </a:rPr>
              <a:t>ORBSLAM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1019D4-6EBD-45A7-33D1-8C409105EC38}"/>
              </a:ext>
            </a:extLst>
          </p:cNvPr>
          <p:cNvSpPr txBox="1"/>
          <p:nvPr/>
        </p:nvSpPr>
        <p:spPr>
          <a:xfrm>
            <a:off x="2041850" y="6116215"/>
            <a:ext cx="624217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err="1">
                <a:latin typeface="Calibri"/>
                <a:cs typeface="Calibri"/>
              </a:rPr>
              <a:t>Clahe</a:t>
            </a:r>
            <a:r>
              <a:rPr lang="en-US" sz="1400">
                <a:latin typeface="Calibri"/>
                <a:cs typeface="Calibri"/>
              </a:rPr>
              <a:t> algorithm applied to improve the contrast of images.</a:t>
            </a:r>
            <a:endParaRPr lang="en-US" sz="140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sz="1400">
                <a:cs typeface="Calibri"/>
              </a:rPr>
              <a:t>Parameters </a:t>
            </a:r>
            <a:r>
              <a:rPr lang="en-US" sz="1400" err="1">
                <a:cs typeface="Calibri"/>
              </a:rPr>
              <a:t>cliplimit</a:t>
            </a:r>
            <a:r>
              <a:rPr lang="en-US" sz="1400">
                <a:cs typeface="Calibri"/>
              </a:rPr>
              <a:t> and </a:t>
            </a:r>
            <a:r>
              <a:rPr lang="en-US" sz="1400" err="1">
                <a:cs typeface="Calibri"/>
              </a:rPr>
              <a:t>tileGridesize</a:t>
            </a:r>
            <a:r>
              <a:rPr lang="en-US" sz="1400">
                <a:cs typeface="Calibri"/>
              </a:rPr>
              <a:t> are taken from ORBSLAM3 algorithm</a:t>
            </a:r>
          </a:p>
        </p:txBody>
      </p:sp>
    </p:spTree>
    <p:extLst>
      <p:ext uri="{BB962C8B-B14F-4D97-AF65-F5344CB8AC3E}">
        <p14:creationId xmlns:p14="http://schemas.microsoft.com/office/powerpoint/2010/main" val="212036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996886-F6C6-62A3-FB8E-95ED74F8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63" y="227713"/>
            <a:ext cx="10956726" cy="780210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Camera and ORB SLAM Parameter Tuning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9549ACE-4D6A-BD56-C67F-35868152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70" y="1789009"/>
            <a:ext cx="3797878" cy="3903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C84E6-45FD-3D0D-BA58-A226CFAB4297}"/>
              </a:ext>
            </a:extLst>
          </p:cNvPr>
          <p:cNvSpPr txBox="1"/>
          <p:nvPr/>
        </p:nvSpPr>
        <p:spPr>
          <a:xfrm>
            <a:off x="2155936" y="1407447"/>
            <a:ext cx="11725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YAML file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C7A6F8-B5EB-3C0A-2295-B924D54537B6}"/>
              </a:ext>
            </a:extLst>
          </p:cNvPr>
          <p:cNvSpPr txBox="1"/>
          <p:nvPr/>
        </p:nvSpPr>
        <p:spPr>
          <a:xfrm>
            <a:off x="3852733" y="6056903"/>
            <a:ext cx="45004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Finetune parameter such as </a:t>
            </a:r>
            <a:r>
              <a:rPr lang="en-US" sz="1400" err="1">
                <a:cs typeface="Calibri"/>
              </a:rPr>
              <a:t>nFeatures</a:t>
            </a:r>
            <a:r>
              <a:rPr lang="en-US" sz="1400">
                <a:cs typeface="Calibri"/>
              </a:rPr>
              <a:t>, </a:t>
            </a:r>
            <a:r>
              <a:rPr lang="en-US" sz="1400" err="1">
                <a:cs typeface="Calibri"/>
              </a:rPr>
              <a:t>iniThFast</a:t>
            </a:r>
            <a:r>
              <a:rPr lang="en-US" sz="1400">
                <a:cs typeface="Calibri"/>
              </a:rPr>
              <a:t>, </a:t>
            </a:r>
            <a:r>
              <a:rPr lang="en-US" sz="1400" err="1">
                <a:cs typeface="Calibri"/>
              </a:rPr>
              <a:t>ThDepth</a:t>
            </a:r>
            <a:r>
              <a:rPr lang="en-US" sz="1400">
                <a:cs typeface="Calibri"/>
              </a:rPr>
              <a:t> </a:t>
            </a:r>
          </a:p>
        </p:txBody>
      </p:sp>
      <p:pic>
        <p:nvPicPr>
          <p:cNvPr id="3" name="Picture 11" descr="Text&#10;&#10;Description automatically generated">
            <a:extLst>
              <a:ext uri="{FF2B5EF4-FFF2-40B4-BE49-F238E27FC236}">
                <a16:creationId xmlns:a16="http://schemas.microsoft.com/office/drawing/2014/main" id="{A834E94D-B823-20B3-2945-B7F57FE62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399" y="1844015"/>
            <a:ext cx="5285961" cy="22340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3C48CA-0895-6BA0-FBC3-15BC66DDB5A1}"/>
              </a:ext>
            </a:extLst>
          </p:cNvPr>
          <p:cNvSpPr txBox="1"/>
          <p:nvPr/>
        </p:nvSpPr>
        <p:spPr>
          <a:xfrm>
            <a:off x="7508709" y="1356082"/>
            <a:ext cx="17109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Calibri"/>
              </a:rPr>
              <a:t>Cam0/</a:t>
            </a:r>
            <a:r>
              <a:rPr lang="en-US" sz="1400" err="1">
                <a:cs typeface="Calibri"/>
              </a:rPr>
              <a:t>camera_info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4D4D0-FFD2-820A-6A18-63FBF902EBFD}"/>
              </a:ext>
            </a:extLst>
          </p:cNvPr>
          <p:cNvSpPr txBox="1"/>
          <p:nvPr/>
        </p:nvSpPr>
        <p:spPr>
          <a:xfrm>
            <a:off x="6720509" y="4252291"/>
            <a:ext cx="40932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Camera.bf = stereo baseline x </a:t>
            </a:r>
            <a:r>
              <a:rPr lang="en-US" err="1">
                <a:cs typeface="Calibri"/>
              </a:rPr>
              <a:t>fx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Stereo baseline cam0 and cam3 = 0.98 m</a:t>
            </a:r>
          </a:p>
          <a:p>
            <a:r>
              <a:rPr lang="en-US">
                <a:cs typeface="Calibri"/>
              </a:rPr>
              <a:t>Camer.bf = 0.98x 1888.44 = 1850.44</a:t>
            </a:r>
          </a:p>
        </p:txBody>
      </p:sp>
    </p:spTree>
    <p:extLst>
      <p:ext uri="{BB962C8B-B14F-4D97-AF65-F5344CB8AC3E}">
        <p14:creationId xmlns:p14="http://schemas.microsoft.com/office/powerpoint/2010/main" val="3685351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650428A-A0FE-4718-BB52-1A3BDBF51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428E7C-CF72-4177-B907-662EDCB35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884546" y="2265762"/>
            <a:ext cx="6329167" cy="2547872"/>
            <a:chOff x="-2412483" y="5117355"/>
            <a:chExt cx="4342728" cy="1748210"/>
          </a:xfrm>
        </p:grpSpPr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E2C38613-1CC6-42DF-9D5B-1C3CFF915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66174" y="5117355"/>
              <a:ext cx="3496419" cy="174821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FA88567F-0B25-4895-A6DF-304638BE5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412483" y="6202815"/>
              <a:ext cx="1325500" cy="66275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B7A2B20-C280-41CF-965D-FA68DA2BD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883073" y="-1094168"/>
            <a:ext cx="4864676" cy="3807333"/>
          </a:xfrm>
          <a:custGeom>
            <a:avLst/>
            <a:gdLst>
              <a:gd name="connsiteX0" fmla="*/ 0 w 4864676"/>
              <a:gd name="connsiteY0" fmla="*/ 3191201 h 3807333"/>
              <a:gd name="connsiteX1" fmla="*/ 3191202 w 4864676"/>
              <a:gd name="connsiteY1" fmla="*/ 0 h 3807333"/>
              <a:gd name="connsiteX2" fmla="*/ 4864676 w 4864676"/>
              <a:gd name="connsiteY2" fmla="*/ 1673474 h 3807333"/>
              <a:gd name="connsiteX3" fmla="*/ 4864676 w 4864676"/>
              <a:gd name="connsiteY3" fmla="*/ 3807333 h 3807333"/>
              <a:gd name="connsiteX4" fmla="*/ 0 w 4864676"/>
              <a:gd name="connsiteY4" fmla="*/ 3807333 h 380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3807333">
                <a:moveTo>
                  <a:pt x="0" y="3191201"/>
                </a:moveTo>
                <a:lnTo>
                  <a:pt x="3191202" y="0"/>
                </a:lnTo>
                <a:lnTo>
                  <a:pt x="4864676" y="1673474"/>
                </a:lnTo>
                <a:lnTo>
                  <a:pt x="4864676" y="3807333"/>
                </a:lnTo>
                <a:lnTo>
                  <a:pt x="0" y="380733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CF218E6-E246-4EBB-BA8D-DB65AB59A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83537" y="3632636"/>
            <a:ext cx="1185708" cy="1185708"/>
          </a:xfrm>
          <a:custGeom>
            <a:avLst/>
            <a:gdLst>
              <a:gd name="connsiteX0" fmla="*/ 0 w 1185708"/>
              <a:gd name="connsiteY0" fmla="*/ 0 h 1185708"/>
              <a:gd name="connsiteX1" fmla="*/ 454971 w 1185708"/>
              <a:gd name="connsiteY1" fmla="*/ 0 h 1185708"/>
              <a:gd name="connsiteX2" fmla="*/ 1185708 w 1185708"/>
              <a:gd name="connsiteY2" fmla="*/ 730737 h 1185708"/>
              <a:gd name="connsiteX3" fmla="*/ 1185708 w 1185708"/>
              <a:gd name="connsiteY3" fmla="*/ 1185708 h 1185708"/>
              <a:gd name="connsiteX4" fmla="*/ 0 w 1185708"/>
              <a:gd name="connsiteY4" fmla="*/ 1185708 h 118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08" h="1185708">
                <a:moveTo>
                  <a:pt x="0" y="0"/>
                </a:moveTo>
                <a:lnTo>
                  <a:pt x="454971" y="0"/>
                </a:lnTo>
                <a:lnTo>
                  <a:pt x="1185708" y="730737"/>
                </a:lnTo>
                <a:lnTo>
                  <a:pt x="1185708" y="1185708"/>
                </a:lnTo>
                <a:lnTo>
                  <a:pt x="0" y="1185708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9D26D-939B-4838-886B-07E227F3A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303927" y="5624986"/>
            <a:ext cx="989294" cy="98929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A4816AD-26D3-4C16-8CD2-0AE877FBA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2" y="-723949"/>
            <a:ext cx="5389379" cy="5389379"/>
          </a:xfrm>
          <a:custGeom>
            <a:avLst/>
            <a:gdLst>
              <a:gd name="connsiteX0" fmla="*/ 0 w 5389379"/>
              <a:gd name="connsiteY0" fmla="*/ 2602331 h 5389379"/>
              <a:gd name="connsiteX1" fmla="*/ 2602331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5389379 h 5389379"/>
              <a:gd name="connsiteX4" fmla="*/ 0 w 5389379"/>
              <a:gd name="connsiteY4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9379" h="5389379">
                <a:moveTo>
                  <a:pt x="0" y="2602331"/>
                </a:moveTo>
                <a:lnTo>
                  <a:pt x="2602331" y="0"/>
                </a:lnTo>
                <a:lnTo>
                  <a:pt x="5389379" y="0"/>
                </a:lnTo>
                <a:lnTo>
                  <a:pt x="5389379" y="5389379"/>
                </a:lnTo>
                <a:lnTo>
                  <a:pt x="0" y="53893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49E75B4-6C35-495B-850B-28CDE6E39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4" y="-1424977"/>
            <a:ext cx="6791435" cy="6791435"/>
          </a:xfrm>
          <a:custGeom>
            <a:avLst/>
            <a:gdLst>
              <a:gd name="connsiteX0" fmla="*/ 0 w 6791435"/>
              <a:gd name="connsiteY0" fmla="*/ 4004387 h 6791435"/>
              <a:gd name="connsiteX1" fmla="*/ 81158 w 6791435"/>
              <a:gd name="connsiteY1" fmla="*/ 3923229 h 6791435"/>
              <a:gd name="connsiteX2" fmla="*/ 81158 w 6791435"/>
              <a:gd name="connsiteY2" fmla="*/ 6710277 h 6791435"/>
              <a:gd name="connsiteX3" fmla="*/ 6710277 w 6791435"/>
              <a:gd name="connsiteY3" fmla="*/ 6710277 h 6791435"/>
              <a:gd name="connsiteX4" fmla="*/ 6710277 w 6791435"/>
              <a:gd name="connsiteY4" fmla="*/ 81158 h 6791435"/>
              <a:gd name="connsiteX5" fmla="*/ 3923229 w 6791435"/>
              <a:gd name="connsiteY5" fmla="*/ 81158 h 6791435"/>
              <a:gd name="connsiteX6" fmla="*/ 4004387 w 6791435"/>
              <a:gd name="connsiteY6" fmla="*/ 0 h 6791435"/>
              <a:gd name="connsiteX7" fmla="*/ 6791435 w 6791435"/>
              <a:gd name="connsiteY7" fmla="*/ 0 h 6791435"/>
              <a:gd name="connsiteX8" fmla="*/ 6791435 w 6791435"/>
              <a:gd name="connsiteY8" fmla="*/ 6791435 h 6791435"/>
              <a:gd name="connsiteX9" fmla="*/ 0 w 6791435"/>
              <a:gd name="connsiteY9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1435" h="6791435">
                <a:moveTo>
                  <a:pt x="0" y="4004387"/>
                </a:moveTo>
                <a:lnTo>
                  <a:pt x="81158" y="3923229"/>
                </a:lnTo>
                <a:lnTo>
                  <a:pt x="81158" y="6710277"/>
                </a:lnTo>
                <a:lnTo>
                  <a:pt x="6710277" y="6710277"/>
                </a:lnTo>
                <a:lnTo>
                  <a:pt x="6710277" y="81158"/>
                </a:lnTo>
                <a:lnTo>
                  <a:pt x="3923229" y="81158"/>
                </a:lnTo>
                <a:lnTo>
                  <a:pt x="4004387" y="0"/>
                </a:lnTo>
                <a:lnTo>
                  <a:pt x="6791435" y="0"/>
                </a:lnTo>
                <a:lnTo>
                  <a:pt x="679143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1DD2D-576F-0A34-428A-4FEBD28F0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021" y="89538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TROUBLESHOOTING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0EB2D58A-B2F2-4B07-9595-4FED1037F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67461" y="5398157"/>
            <a:ext cx="2934814" cy="146740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EB95C3F-0968-4E23-80BD-35CE22E8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5580" y="5117355"/>
            <a:ext cx="3496419" cy="174821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6E9C92B-1893-4BFE-B7CF-905EB3F87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9271" y="5949259"/>
            <a:ext cx="1832612" cy="91630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FBEEE0-090A-4D95-A607-EB6E1B7658B1}"/>
              </a:ext>
            </a:extLst>
          </p:cNvPr>
          <p:cNvSpPr txBox="1">
            <a:spLocks/>
          </p:cNvSpPr>
          <p:nvPr/>
        </p:nvSpPr>
        <p:spPr>
          <a:xfrm>
            <a:off x="507030" y="728043"/>
            <a:ext cx="3770666" cy="780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2739AAF-F0DF-4AC6-9601-6E30989F1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5" y="1562811"/>
            <a:ext cx="5031874" cy="26724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BD9D092-2778-449B-9060-B762EFAD28CA}"/>
              </a:ext>
            </a:extLst>
          </p:cNvPr>
          <p:cNvGrpSpPr/>
          <p:nvPr/>
        </p:nvGrpSpPr>
        <p:grpSpPr>
          <a:xfrm>
            <a:off x="6058202" y="1103949"/>
            <a:ext cx="5066979" cy="3429000"/>
            <a:chOff x="6454316" y="3113224"/>
            <a:chExt cx="5066979" cy="3429000"/>
          </a:xfrm>
        </p:grpSpPr>
        <p:pic>
          <p:nvPicPr>
            <p:cNvPr id="7" name="Picture 6" descr="A street lined with cars&#10;&#10;Description automatically generated with low confidence">
              <a:extLst>
                <a:ext uri="{FF2B5EF4-FFF2-40B4-BE49-F238E27FC236}">
                  <a16:creationId xmlns:a16="http://schemas.microsoft.com/office/drawing/2014/main" id="{AD10426D-8119-4924-A1F5-A0F3970B8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316" y="3113224"/>
              <a:ext cx="5066979" cy="342900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3BEC053-FC71-4A04-8E17-734E2D36405D}"/>
                </a:ext>
              </a:extLst>
            </p:cNvPr>
            <p:cNvSpPr txBox="1">
              <a:spLocks/>
            </p:cNvSpPr>
            <p:nvPr/>
          </p:nvSpPr>
          <p:spPr>
            <a:xfrm>
              <a:off x="6479639" y="6168784"/>
              <a:ext cx="2574497" cy="3528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j-ea"/>
                  <a:cs typeface="+mj-cs"/>
                </a:rPr>
                <a:t>No features detecting</a:t>
              </a:r>
              <a:endParaRPr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cs typeface="Calibri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F6264B8C-AAAD-49EF-8469-DBEECBE4FD90}"/>
              </a:ext>
            </a:extLst>
          </p:cNvPr>
          <p:cNvSpPr txBox="1">
            <a:spLocks/>
          </p:cNvSpPr>
          <p:nvPr/>
        </p:nvSpPr>
        <p:spPr>
          <a:xfrm>
            <a:off x="507030" y="5045618"/>
            <a:ext cx="3770666" cy="780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30E4B5D-9FAD-4D2A-A8B6-4DE1D05F2061}"/>
              </a:ext>
            </a:extLst>
          </p:cNvPr>
          <p:cNvSpPr txBox="1">
            <a:spLocks/>
          </p:cNvSpPr>
          <p:nvPr/>
        </p:nvSpPr>
        <p:spPr>
          <a:xfrm>
            <a:off x="444725" y="4785719"/>
            <a:ext cx="5613477" cy="2516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j-ea"/>
                <a:cs typeface="+mj-cs"/>
              </a:rPr>
              <a:t>Robustness – software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Add more keyframes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Slowly rotation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Forward and backward | loop closure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Detect more features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Orb parameters in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yaml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nFeatures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126523C-CA20-461E-8A9E-38FE251963F5}"/>
              </a:ext>
            </a:extLst>
          </p:cNvPr>
          <p:cNvSpPr txBox="1">
            <a:spLocks/>
          </p:cNvSpPr>
          <p:nvPr/>
        </p:nvSpPr>
        <p:spPr>
          <a:xfrm>
            <a:off x="5942007" y="4769755"/>
            <a:ext cx="5613477" cy="2171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j-ea"/>
                <a:cs typeface="+mj-cs"/>
              </a:rPr>
              <a:t>Calibration - hardware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yaml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file – camera matrix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Recording light condition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j-ea"/>
              <a:cs typeface="+mj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j-ea"/>
                <a:cs typeface="+mj-cs"/>
              </a:rPr>
              <a:t>GPS | IMU (orb slam 3)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99396B5-F901-43E3-9C7D-E85853145DCE}"/>
              </a:ext>
            </a:extLst>
          </p:cNvPr>
          <p:cNvSpPr txBox="1">
            <a:spLocks/>
          </p:cNvSpPr>
          <p:nvPr/>
        </p:nvSpPr>
        <p:spPr>
          <a:xfrm>
            <a:off x="838201" y="504766"/>
            <a:ext cx="3770666" cy="780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Track Lost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B98F13-D09F-4762-A09D-8FB4BB688DA5}"/>
              </a:ext>
            </a:extLst>
          </p:cNvPr>
          <p:cNvSpPr/>
          <p:nvPr/>
        </p:nvSpPr>
        <p:spPr>
          <a:xfrm>
            <a:off x="-643945" y="-441721"/>
            <a:ext cx="1482146" cy="118457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66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FBEEE0-090A-4D95-A607-EB6E1B7658B1}"/>
              </a:ext>
            </a:extLst>
          </p:cNvPr>
          <p:cNvSpPr txBox="1">
            <a:spLocks/>
          </p:cNvSpPr>
          <p:nvPr/>
        </p:nvSpPr>
        <p:spPr>
          <a:xfrm>
            <a:off x="838201" y="504766"/>
            <a:ext cx="3770666" cy="780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Drift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6264B8C-AAAD-49EF-8469-DBEECBE4FD90}"/>
              </a:ext>
            </a:extLst>
          </p:cNvPr>
          <p:cNvSpPr txBox="1">
            <a:spLocks/>
          </p:cNvSpPr>
          <p:nvPr/>
        </p:nvSpPr>
        <p:spPr>
          <a:xfrm>
            <a:off x="507030" y="5045618"/>
            <a:ext cx="3770666" cy="780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 descr="Histogram&#10;&#10;Description automatically generated">
            <a:extLst>
              <a:ext uri="{FF2B5EF4-FFF2-40B4-BE49-F238E27FC236}">
                <a16:creationId xmlns:a16="http://schemas.microsoft.com/office/drawing/2014/main" id="{3E7B8894-D494-4A3C-81DF-6B9F5C4A9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942" y="2116747"/>
            <a:ext cx="2587861" cy="2841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812DB-E487-4364-98FC-ABD1C0BAF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/>
          <a:stretch/>
        </p:blipFill>
        <p:spPr>
          <a:xfrm>
            <a:off x="5430390" y="2085227"/>
            <a:ext cx="2860923" cy="2838331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919DC324-DB71-406E-8F16-F7A692240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36" y="1918723"/>
            <a:ext cx="2352576" cy="175893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78AAC7-450F-47C4-83E8-89797FFDCDFD}"/>
              </a:ext>
            </a:extLst>
          </p:cNvPr>
          <p:cNvCxnSpPr>
            <a:cxnSpLocks/>
          </p:cNvCxnSpPr>
          <p:nvPr/>
        </p:nvCxnSpPr>
        <p:spPr>
          <a:xfrm flipH="1">
            <a:off x="3969932" y="3504394"/>
            <a:ext cx="8958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ultiplication Sign 23">
            <a:extLst>
              <a:ext uri="{FF2B5EF4-FFF2-40B4-BE49-F238E27FC236}">
                <a16:creationId xmlns:a16="http://schemas.microsoft.com/office/drawing/2014/main" id="{1FD077E9-8A4E-46EF-A839-727132165AEB}"/>
              </a:ext>
            </a:extLst>
          </p:cNvPr>
          <p:cNvSpPr/>
          <p:nvPr/>
        </p:nvSpPr>
        <p:spPr>
          <a:xfrm>
            <a:off x="4287641" y="3321058"/>
            <a:ext cx="338793" cy="366667"/>
          </a:xfrm>
          <a:prstGeom prst="mathMultiply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C5613C-D76A-4218-B48A-DE9AFF226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011" y="3778403"/>
            <a:ext cx="1906587" cy="182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9B0D5E9-12C1-41F2-8BEF-9B2F8F4E9C4E}"/>
              </a:ext>
            </a:extLst>
          </p:cNvPr>
          <p:cNvSpPr txBox="1">
            <a:spLocks/>
          </p:cNvSpPr>
          <p:nvPr/>
        </p:nvSpPr>
        <p:spPr>
          <a:xfrm>
            <a:off x="8071527" y="5277296"/>
            <a:ext cx="2735705" cy="138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j-ea"/>
                <a:cs typeface="+mj-cs"/>
              </a:rPr>
              <a:t>Light Drift</a:t>
            </a:r>
          </a:p>
          <a:p>
            <a:pPr marL="800100" lvl="1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  <a:latin typeface="Abadi" panose="020B0604020104020204" pitchFamily="34" charset="0"/>
                <a:ea typeface="+mj-ea"/>
                <a:cs typeface="+mj-cs"/>
              </a:rPr>
              <a:t>Loop closure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j-ea"/>
              <a:cs typeface="+mj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9DB93D9-9365-4FB0-9488-39FDC0AF5B07}"/>
              </a:ext>
            </a:extLst>
          </p:cNvPr>
          <p:cNvSpPr txBox="1">
            <a:spLocks/>
          </p:cNvSpPr>
          <p:nvPr/>
        </p:nvSpPr>
        <p:spPr>
          <a:xfrm>
            <a:off x="4986093" y="5226013"/>
            <a:ext cx="2735705" cy="13884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>
                <a:solidFill>
                  <a:prstClr val="black"/>
                </a:solidFill>
                <a:latin typeface="Abadi" panose="020B0604020104020204" pitchFamily="34" charset="0"/>
              </a:rPr>
              <a:t>Mapping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j-ea"/>
              <a:cs typeface="+mj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17489F-85A5-4BD1-A120-80E7B6EE7427}"/>
              </a:ext>
            </a:extLst>
          </p:cNvPr>
          <p:cNvSpPr/>
          <p:nvPr/>
        </p:nvSpPr>
        <p:spPr>
          <a:xfrm>
            <a:off x="-643945" y="-441721"/>
            <a:ext cx="1482146" cy="118457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2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FBEEE0-090A-4D95-A607-EB6E1B7658B1}"/>
              </a:ext>
            </a:extLst>
          </p:cNvPr>
          <p:cNvSpPr txBox="1">
            <a:spLocks/>
          </p:cNvSpPr>
          <p:nvPr/>
        </p:nvSpPr>
        <p:spPr>
          <a:xfrm>
            <a:off x="838201" y="504766"/>
            <a:ext cx="3770666" cy="780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Dynamic Obstacles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30E4B5D-9FAD-4D2A-A8B6-4DE1D05F2061}"/>
              </a:ext>
            </a:extLst>
          </p:cNvPr>
          <p:cNvSpPr txBox="1">
            <a:spLocks/>
          </p:cNvSpPr>
          <p:nvPr/>
        </p:nvSpPr>
        <p:spPr>
          <a:xfrm>
            <a:off x="1461836" y="4599239"/>
            <a:ext cx="5613477" cy="2516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j-ea"/>
                <a:cs typeface="+mj-cs"/>
              </a:rPr>
              <a:t>Blurring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ORBextractor.iniThFAST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: initial threshold to detect FAST corners.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j-ea"/>
                <a:cs typeface="+mj-cs"/>
              </a:rPr>
              <a:t>Prior features - Features from moving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j-ea"/>
                <a:cs typeface="+mj-cs"/>
              </a:rPr>
              <a:t>obs</a:t>
            </a:r>
            <a:r>
              <a:rPr lang="en-US" sz="2000" err="1">
                <a:solidFill>
                  <a:prstClr val="black"/>
                </a:solidFill>
                <a:latin typeface="Abadi" panose="020B0604020104020204" pitchFamily="34" charset="0"/>
              </a:rPr>
              <a:t>tacles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 descr="A picture containing road, green, outdoor, street&#10;&#10;Description automatically generated">
            <a:extLst>
              <a:ext uri="{FF2B5EF4-FFF2-40B4-BE49-F238E27FC236}">
                <a16:creationId xmlns:a16="http://schemas.microsoft.com/office/drawing/2014/main" id="{46FAA658-5160-4EB1-A877-B99AEECAF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97" y="2221059"/>
            <a:ext cx="4338653" cy="1813291"/>
          </a:xfrm>
          <a:prstGeom prst="rect">
            <a:avLst/>
          </a:prstGeom>
        </p:spPr>
      </p:pic>
      <p:pic>
        <p:nvPicPr>
          <p:cNvPr id="22" name="Picture 21" descr="A picture containing road, green, outdoor, street&#10;&#10;Description automatically generated">
            <a:extLst>
              <a:ext uri="{FF2B5EF4-FFF2-40B4-BE49-F238E27FC236}">
                <a16:creationId xmlns:a16="http://schemas.microsoft.com/office/drawing/2014/main" id="{BE9E2DAC-D421-4929-B320-8185EDD30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8" r="66706" b="19665"/>
          <a:stretch/>
        </p:blipFill>
        <p:spPr>
          <a:xfrm>
            <a:off x="7922641" y="1204372"/>
            <a:ext cx="2688833" cy="2063260"/>
          </a:xfrm>
          <a:prstGeom prst="rect">
            <a:avLst/>
          </a:prstGeom>
        </p:spPr>
      </p:pic>
      <p:pic>
        <p:nvPicPr>
          <p:cNvPr id="23" name="Picture 22" descr="A picture containing road, green, outdoor, street&#10;&#10;Description automatically generated">
            <a:extLst>
              <a:ext uri="{FF2B5EF4-FFF2-40B4-BE49-F238E27FC236}">
                <a16:creationId xmlns:a16="http://schemas.microsoft.com/office/drawing/2014/main" id="{934BE464-C0B9-4725-9DB4-C4D0045FE1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3" t="21234" r="19596" b="17638"/>
          <a:stretch/>
        </p:blipFill>
        <p:spPr>
          <a:xfrm>
            <a:off x="8237253" y="3429000"/>
            <a:ext cx="2059607" cy="206326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DB60073-40D5-4279-B7A7-1B05EAB751C3}"/>
              </a:ext>
            </a:extLst>
          </p:cNvPr>
          <p:cNvCxnSpPr>
            <a:cxnSpLocks/>
          </p:cNvCxnSpPr>
          <p:nvPr/>
        </p:nvCxnSpPr>
        <p:spPr>
          <a:xfrm flipV="1">
            <a:off x="2689296" y="1602581"/>
            <a:ext cx="5003188" cy="10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840D67-1548-4D37-8EE4-78B89654641D}"/>
              </a:ext>
            </a:extLst>
          </p:cNvPr>
          <p:cNvCxnSpPr>
            <a:cxnSpLocks/>
          </p:cNvCxnSpPr>
          <p:nvPr/>
        </p:nvCxnSpPr>
        <p:spPr>
          <a:xfrm>
            <a:off x="5088963" y="3601415"/>
            <a:ext cx="2593721" cy="86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D8435F6-CB4F-427E-AE6C-E33013E7A947}"/>
              </a:ext>
            </a:extLst>
          </p:cNvPr>
          <p:cNvSpPr/>
          <p:nvPr/>
        </p:nvSpPr>
        <p:spPr>
          <a:xfrm>
            <a:off x="1461836" y="2557133"/>
            <a:ext cx="1278998" cy="1168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1F6EB3-38E7-4F99-A237-3C3752B0E595}"/>
              </a:ext>
            </a:extLst>
          </p:cNvPr>
          <p:cNvSpPr/>
          <p:nvPr/>
        </p:nvSpPr>
        <p:spPr>
          <a:xfrm>
            <a:off x="3579624" y="2666780"/>
            <a:ext cx="1278998" cy="1168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7C57C6-9F8F-4F9C-A4CB-461E26323416}"/>
              </a:ext>
            </a:extLst>
          </p:cNvPr>
          <p:cNvSpPr/>
          <p:nvPr/>
        </p:nvSpPr>
        <p:spPr>
          <a:xfrm>
            <a:off x="-643945" y="-441721"/>
            <a:ext cx="1482146" cy="118457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4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14F1B45-C4E5-64FD-AC1A-B71B1EEA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57" y="1567832"/>
            <a:ext cx="3962061" cy="4516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Content</a:t>
            </a: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1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Isosceles Triangle 2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Isosceles Triangle 2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8" name="TextBox 1">
            <a:extLst>
              <a:ext uri="{FF2B5EF4-FFF2-40B4-BE49-F238E27FC236}">
                <a16:creationId xmlns:a16="http://schemas.microsoft.com/office/drawing/2014/main" id="{91257261-BACF-E876-6150-1563C7722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093489"/>
              </p:ext>
            </p:extLst>
          </p:nvPr>
        </p:nvGraphicFramePr>
        <p:xfrm>
          <a:off x="3955241" y="1201175"/>
          <a:ext cx="7153592" cy="4494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5585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3A926-28F2-DD78-CAAC-F8D049FF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FINAL RESULTS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41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996886-F6C6-62A3-FB8E-95ED74F8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69" y="13625"/>
            <a:ext cx="10956726" cy="780210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Results running ORB SLAM 2 with NUANCE Stereo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B1ADF8BC-7C3E-D666-C6AA-EF2B16DF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557" y="2820416"/>
            <a:ext cx="3163077" cy="3575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EEB9CB-5FF5-698A-339C-2530D59844C7}"/>
              </a:ext>
            </a:extLst>
          </p:cNvPr>
          <p:cNvSpPr txBox="1"/>
          <p:nvPr/>
        </p:nvSpPr>
        <p:spPr>
          <a:xfrm>
            <a:off x="7585787" y="2188062"/>
            <a:ext cx="1048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Result</a:t>
            </a:r>
          </a:p>
        </p:txBody>
      </p:sp>
      <p:pic>
        <p:nvPicPr>
          <p:cNvPr id="14" name="Picture 17">
            <a:extLst>
              <a:ext uri="{FF2B5EF4-FFF2-40B4-BE49-F238E27FC236}">
                <a16:creationId xmlns:a16="http://schemas.microsoft.com/office/drawing/2014/main" id="{B45D7671-9C43-4059-16F0-5932C37C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00000">
            <a:off x="2284436" y="2994800"/>
            <a:ext cx="3194179" cy="26119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D4C782-15B6-F797-D9DB-D7C141B46AFF}"/>
              </a:ext>
            </a:extLst>
          </p:cNvPr>
          <p:cNvSpPr txBox="1"/>
          <p:nvPr/>
        </p:nvSpPr>
        <p:spPr>
          <a:xfrm>
            <a:off x="3759391" y="2308751"/>
            <a:ext cx="1048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GPS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1A725F-E395-8A7E-E267-0DC2D5CA7355}"/>
              </a:ext>
            </a:extLst>
          </p:cNvPr>
          <p:cNvSpPr txBox="1"/>
          <p:nvPr/>
        </p:nvSpPr>
        <p:spPr>
          <a:xfrm>
            <a:off x="1007385" y="1059354"/>
            <a:ext cx="9604071" cy="1068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./Examples/Stereo/</a:t>
            </a:r>
            <a:r>
              <a:rPr lang="en-US" sz="1600" err="1"/>
              <a:t>stereo_kitti</a:t>
            </a:r>
            <a:r>
              <a:rPr lang="en-US" sz="1600"/>
              <a:t>                                                                           # orbslam2 algo for </a:t>
            </a:r>
            <a:r>
              <a:rPr lang="en-US" sz="1600" err="1"/>
              <a:t>kitti</a:t>
            </a:r>
            <a:r>
              <a:rPr lang="en-US" sz="1600"/>
              <a:t> format</a:t>
            </a:r>
            <a:endParaRPr lang="en-US" sz="1600">
              <a:cs typeface="Calibri"/>
            </a:endParaRPr>
          </a:p>
          <a:p>
            <a:r>
              <a:rPr lang="en-US" sz="1600"/>
              <a:t>Vocabulary/ORBvoc.txt                                                                                         # vocabulary txt file </a:t>
            </a:r>
            <a:endParaRPr lang="en-US" sz="1600">
              <a:cs typeface="Calibri"/>
            </a:endParaRPr>
          </a:p>
          <a:p>
            <a:r>
              <a:rPr lang="en-US" sz="1600"/>
              <a:t>/home/</a:t>
            </a:r>
            <a:r>
              <a:rPr lang="en-US" sz="1600" err="1"/>
              <a:t>avinash</a:t>
            </a:r>
            <a:r>
              <a:rPr lang="en-US" sz="1600"/>
              <a:t>/Desktop/data/</a:t>
            </a:r>
            <a:r>
              <a:rPr lang="en-US" sz="1600" err="1"/>
              <a:t>own_data</a:t>
            </a:r>
            <a:r>
              <a:rPr lang="en-US" sz="1600"/>
              <a:t>/Sequences/KITTI00-02.yaml      # </a:t>
            </a:r>
            <a:r>
              <a:rPr lang="en-US" sz="1600" err="1"/>
              <a:t>yaml</a:t>
            </a:r>
            <a:r>
              <a:rPr lang="en-US" sz="1600"/>
              <a:t> file </a:t>
            </a:r>
            <a:endParaRPr lang="en-US" sz="1600">
              <a:cs typeface="Calibri"/>
            </a:endParaRPr>
          </a:p>
          <a:p>
            <a:r>
              <a:rPr lang="en-US" sz="1600"/>
              <a:t> /home/</a:t>
            </a:r>
            <a:r>
              <a:rPr lang="en-US" sz="1600" err="1"/>
              <a:t>avinash</a:t>
            </a:r>
            <a:r>
              <a:rPr lang="en-US" sz="1600"/>
              <a:t>/Desktop/data/</a:t>
            </a:r>
            <a:r>
              <a:rPr lang="en-US" sz="1600" err="1"/>
              <a:t>own_data</a:t>
            </a:r>
            <a:r>
              <a:rPr lang="en-US" sz="1600"/>
              <a:t>/</a:t>
            </a:r>
            <a:r>
              <a:rPr lang="en-US" sz="1600" err="1"/>
              <a:t>bagtoimg</a:t>
            </a:r>
            <a:r>
              <a:rPr lang="en-US" sz="1600"/>
              <a:t>/3sec/                           # left and right images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7831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3DDEB-D5B0-D34A-6237-7E81D8FF9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1792"/>
            <a:ext cx="3498522" cy="4829176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8CF77-9B14-E357-2A8E-3A0E0C41D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963" y="983747"/>
            <a:ext cx="7276569" cy="4682535"/>
          </a:xfrm>
          <a:noFill/>
        </p:spPr>
        <p:txBody>
          <a:bodyPr anchor="ctr">
            <a:normAutofit fontScale="92500" lnSpcReduction="20000"/>
          </a:bodyPr>
          <a:lstStyle/>
          <a:p>
            <a:r>
              <a:rPr lang="en-US" sz="2000">
                <a:ea typeface="+mn-lt"/>
                <a:cs typeface="+mn-lt"/>
                <a:hlinkClick r:id="rId2"/>
              </a:rPr>
              <a:t>https://github.com/raulmur/ORB_SLAM2</a:t>
            </a:r>
            <a:endParaRPr lang="en-US" sz="2000"/>
          </a:p>
          <a:p>
            <a:r>
              <a:rPr lang="en-US" sz="2000">
                <a:hlinkClick r:id="rId3"/>
              </a:rPr>
              <a:t>https://roboticsknowledgebase.com/wiki/state-estimation/orb-slam2-setup/</a:t>
            </a:r>
            <a:r>
              <a:rPr lang="en-US" sz="2000"/>
              <a:t> </a:t>
            </a:r>
            <a:endParaRPr lang="en-US"/>
          </a:p>
          <a:p>
            <a:r>
              <a:rPr lang="en-US" sz="2000">
                <a:hlinkClick r:id="rId4"/>
              </a:rPr>
              <a:t>https://ieeexplore.ieee.org/document/7946260</a:t>
            </a:r>
            <a:endParaRPr lang="en-US" sz="2000">
              <a:hlinkClick r:id="rId5"/>
            </a:endParaRPr>
          </a:p>
          <a:p>
            <a:r>
              <a:rPr lang="en-US" sz="2000">
                <a:hlinkClick r:id="rId5"/>
              </a:rPr>
              <a:t>https://arxiv.org/pdf/1610.06475.pdf</a:t>
            </a:r>
            <a:endParaRPr lang="en-US" sz="2000">
              <a:cs typeface="Calibri"/>
              <a:hlinkClick r:id="rId5"/>
            </a:endParaRPr>
          </a:p>
          <a:p>
            <a:r>
              <a:rPr lang="en-US" sz="2000">
                <a:hlinkClick r:id="rId5"/>
              </a:rPr>
              <a:t>https://paperswithcode.com/method/orb-slam2</a:t>
            </a:r>
            <a:endParaRPr lang="en-US" sz="2000"/>
          </a:p>
          <a:p>
            <a:r>
              <a:rPr lang="en-US" sz="2000">
                <a:hlinkClick r:id="rId6"/>
              </a:rPr>
              <a:t>https://arxiv.org/abs/1610.06475</a:t>
            </a:r>
            <a:endParaRPr lang="en-US" sz="2000"/>
          </a:p>
          <a:p>
            <a:r>
              <a:rPr lang="en-US" sz="2000">
                <a:hlinkClick r:id="rId7"/>
              </a:rPr>
              <a:t>https://medium.com/@sallyrobotics.blog/a-review-on-orb-slam-2-paper-3554d4fcaa7c</a:t>
            </a:r>
            <a:endParaRPr lang="en-US" sz="2000"/>
          </a:p>
          <a:p>
            <a:r>
              <a:rPr lang="en-US" sz="2000">
                <a:hlinkClick r:id="rId8"/>
              </a:rPr>
              <a:t>http://www.cvlibs.net/datasets/kitti/eval_stereo.php</a:t>
            </a:r>
            <a:endParaRPr lang="en-US" sz="2000"/>
          </a:p>
          <a:p>
            <a:r>
              <a:rPr lang="en-US" sz="2000">
                <a:hlinkClick r:id="rId9"/>
              </a:rPr>
              <a:t>https://link.springer.com/article/10.1007/s00138-017-0873-z#:~:text=A%20visual%20simultaneous%20localization%20and,by%20local%20image%20feature%20matching</a:t>
            </a:r>
            <a:r>
              <a:rPr lang="en-US" sz="2000"/>
              <a:t>.</a:t>
            </a:r>
            <a:endParaRPr lang="en-US" sz="2000">
              <a:cs typeface="Calibri"/>
            </a:endParaRPr>
          </a:p>
          <a:p>
            <a:r>
              <a:rPr lang="en-US" sz="2000">
                <a:hlinkClick r:id="rId10"/>
              </a:rPr>
              <a:t>https://medium.com/@j.zijlmans/lsd-slam-vs-orb-slam2-a-literature-based-comparison-20732df431d</a:t>
            </a:r>
            <a:r>
              <a:rPr lang="en-US" sz="2000"/>
              <a:t> 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537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3">
            <a:extLst>
              <a:ext uri="{FF2B5EF4-FFF2-40B4-BE49-F238E27FC236}">
                <a16:creationId xmlns:a16="http://schemas.microsoft.com/office/drawing/2014/main" id="{E561AD0F-2B15-4989-ABCB-25A120A18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6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Freeform: Shape 67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12690" y="-514542"/>
            <a:ext cx="2039436" cy="1444373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69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63387" y="539055"/>
            <a:ext cx="745834" cy="74583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71">
            <a:extLst>
              <a:ext uri="{FF2B5EF4-FFF2-40B4-BE49-F238E27FC236}">
                <a16:creationId xmlns:a16="http://schemas.microsoft.com/office/drawing/2014/main" id="{028836FF-97B4-4EE9-AF5D-39FF0F5AC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45850" y="1748175"/>
            <a:ext cx="933492" cy="93349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73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05250" y="5023033"/>
            <a:ext cx="856138" cy="856138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09228" y="5596021"/>
            <a:ext cx="381459" cy="381459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19130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5950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raphic 60" descr="Help">
            <a:extLst>
              <a:ext uri="{FF2B5EF4-FFF2-40B4-BE49-F238E27FC236}">
                <a16:creationId xmlns:a16="http://schemas.microsoft.com/office/drawing/2014/main" id="{14B4CF37-0828-A4F7-3620-E219AE87A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5" y="1138967"/>
            <a:ext cx="4580065" cy="4580065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55520DF-BCFA-4422-B5D9-A5A1FABA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274246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82086-CC96-CEA7-C75C-D2BCE565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98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2783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0B766-397F-41AF-D93B-82EA97DC5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378" y="32785"/>
            <a:ext cx="5136412" cy="1135737"/>
          </a:xfrm>
        </p:spPr>
        <p:txBody>
          <a:bodyPr>
            <a:normAutofit/>
          </a:bodyPr>
          <a:lstStyle/>
          <a:p>
            <a:r>
              <a:rPr lang="en-US" sz="3600"/>
              <a:t>INTRODUCTION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2C5BAAC-04BA-A6C4-3AF0-214D65A74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84" y="1282712"/>
            <a:ext cx="5290720" cy="3901904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724F874-E407-41A5-918C-1CF5DF526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EBB12D3E-DD63-469B-A687-14E38AE47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C10F17-490D-41AE-9B38-7F39AF738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D9D01-1806-86BD-9ECB-B663CD4BB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807" y="1097280"/>
            <a:ext cx="6309559" cy="5333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Simultaneous Localization and Mapping (SLAM) is the process of navigating an area to build a map and simultaneously finding your location with respect to the map created. There are several SLAM techniques but the focus for our group is ORB-SLAM2. We chose ORB_SLAM2 due to the availability of a lot more resources and documentation.</a:t>
            </a:r>
          </a:p>
          <a:p>
            <a:pPr marL="0" indent="0">
              <a:buNone/>
            </a:pPr>
            <a:r>
              <a:rPr lang="en-US" sz="2000"/>
              <a:t>The aim of this project is to </a:t>
            </a:r>
            <a:endParaRPr lang="en-US" sz="2000">
              <a:cs typeface="Calibri"/>
            </a:endParaRPr>
          </a:p>
          <a:p>
            <a:r>
              <a:rPr lang="en-US" sz="2000"/>
              <a:t>understand how ORB-SLAM2 works and use it to construct a map using stereo images from our own dataset while localizing the sensor’s (camera) position within the map.</a:t>
            </a:r>
            <a:endParaRPr lang="en-US" sz="2000">
              <a:cs typeface="Calibri"/>
            </a:endParaRPr>
          </a:p>
          <a:p>
            <a:r>
              <a:rPr lang="en-US" sz="2000"/>
              <a:t>Use KITTI dataset to test the algorithm</a:t>
            </a:r>
            <a:endParaRPr lang="en-US" sz="2000">
              <a:cs typeface="Calibri"/>
            </a:endParaRPr>
          </a:p>
          <a:p>
            <a:r>
              <a:rPr lang="en-US" sz="2000"/>
              <a:t>Collect our own data using the Nuance Car and</a:t>
            </a:r>
            <a:r>
              <a:rPr lang="en-US" sz="2000">
                <a:ea typeface="+mn-lt"/>
                <a:cs typeface="+mn-lt"/>
              </a:rPr>
              <a:t> test the algorithm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139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8245752-8DA7-5F18-77AF-DA4D823B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941" y="33527"/>
            <a:ext cx="6961543" cy="877479"/>
          </a:xfrm>
        </p:spPr>
        <p:txBody>
          <a:bodyPr>
            <a:normAutofit/>
          </a:bodyPr>
          <a:lstStyle/>
          <a:p>
            <a:r>
              <a:rPr lang="en-US" sz="3600"/>
              <a:t>ORB-SLAM2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A6C91D-069F-185C-D1EF-077051037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31" y="756745"/>
            <a:ext cx="11059802" cy="54202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cs typeface="Calibri"/>
              </a:rPr>
              <a:t>ORB: O</a:t>
            </a:r>
            <a:r>
              <a:rPr lang="en-US" sz="2400">
                <a:cs typeface="Calibri"/>
              </a:rPr>
              <a:t>riented FAST and </a:t>
            </a:r>
            <a:r>
              <a:rPr lang="en-US" sz="2400" b="1">
                <a:cs typeface="Calibri"/>
              </a:rPr>
              <a:t>R</a:t>
            </a:r>
            <a:r>
              <a:rPr lang="en-US" sz="2400">
                <a:cs typeface="Calibri"/>
              </a:rPr>
              <a:t>otated </a:t>
            </a:r>
            <a:r>
              <a:rPr lang="en-US" sz="2400" b="1">
                <a:cs typeface="Calibri"/>
              </a:rPr>
              <a:t>B</a:t>
            </a:r>
            <a:r>
              <a:rPr lang="en-US" sz="2400">
                <a:cs typeface="Calibri"/>
              </a:rPr>
              <a:t>RIEF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A complete SLAM package designed for mono, stereo, or RGB-D cameras. Relies on two components for point tracking:</a:t>
            </a:r>
          </a:p>
          <a:p>
            <a:pPr lvl="1"/>
            <a:r>
              <a:rPr lang="en-US" sz="2000" b="1">
                <a:cs typeface="Calibri"/>
              </a:rPr>
              <a:t>FAST </a:t>
            </a:r>
            <a:r>
              <a:rPr lang="en-US" sz="2000">
                <a:cs typeface="Calibri"/>
              </a:rPr>
              <a:t>(</a:t>
            </a:r>
            <a:r>
              <a:rPr lang="en-US" sz="2000" b="1">
                <a:cs typeface="Calibri"/>
              </a:rPr>
              <a:t>F</a:t>
            </a:r>
            <a:r>
              <a:rPr lang="en-US" sz="2000">
                <a:cs typeface="Calibri"/>
              </a:rPr>
              <a:t>eatures from </a:t>
            </a:r>
            <a:r>
              <a:rPr lang="en-US" sz="2000" b="1">
                <a:cs typeface="Calibri"/>
              </a:rPr>
              <a:t>A</a:t>
            </a:r>
            <a:r>
              <a:rPr lang="en-US" sz="2000">
                <a:cs typeface="Calibri"/>
              </a:rPr>
              <a:t>ccelerated </a:t>
            </a:r>
            <a:r>
              <a:rPr lang="en-US" sz="2000" b="1">
                <a:cs typeface="Calibri"/>
              </a:rPr>
              <a:t>S</a:t>
            </a:r>
            <a:r>
              <a:rPr lang="en-US" sz="2000">
                <a:cs typeface="Calibri"/>
              </a:rPr>
              <a:t>egment </a:t>
            </a:r>
            <a:r>
              <a:rPr lang="en-US" sz="2000" b="1">
                <a:cs typeface="Calibri"/>
              </a:rPr>
              <a:t>T</a:t>
            </a:r>
            <a:r>
              <a:rPr lang="en-US" sz="2000">
                <a:cs typeface="Calibri"/>
              </a:rPr>
              <a:t>est) performs computationally efficient feature detection.</a:t>
            </a:r>
            <a:endParaRPr lang="en-US" sz="2000">
              <a:ea typeface="+mn-lt"/>
              <a:cs typeface="+mn-lt"/>
            </a:endParaRPr>
          </a:p>
          <a:p>
            <a:pPr lvl="1"/>
            <a:r>
              <a:rPr lang="en-US" sz="2000" b="1">
                <a:cs typeface="Calibri"/>
              </a:rPr>
              <a:t>BRIEF </a:t>
            </a:r>
            <a:r>
              <a:rPr lang="en-US" sz="2000">
                <a:cs typeface="Calibri"/>
              </a:rPr>
              <a:t>(</a:t>
            </a:r>
            <a:r>
              <a:rPr lang="en-US" sz="2000" b="1">
                <a:cs typeface="Calibri"/>
              </a:rPr>
              <a:t>B</a:t>
            </a:r>
            <a:r>
              <a:rPr lang="en-US" sz="2000">
                <a:cs typeface="Calibri"/>
              </a:rPr>
              <a:t>inary </a:t>
            </a:r>
            <a:r>
              <a:rPr lang="en-US" sz="2000" b="1">
                <a:cs typeface="Calibri"/>
              </a:rPr>
              <a:t>R</a:t>
            </a:r>
            <a:r>
              <a:rPr lang="en-US" sz="2000">
                <a:cs typeface="Calibri"/>
              </a:rPr>
              <a:t>obust </a:t>
            </a:r>
            <a:r>
              <a:rPr lang="en-US" sz="2000" b="1">
                <a:cs typeface="Calibri"/>
              </a:rPr>
              <a:t>I</a:t>
            </a:r>
            <a:r>
              <a:rPr lang="en-US" sz="2000">
                <a:cs typeface="Calibri"/>
              </a:rPr>
              <a:t>ndependent </a:t>
            </a:r>
            <a:r>
              <a:rPr lang="en-US" sz="2000" b="1">
                <a:cs typeface="Calibri"/>
              </a:rPr>
              <a:t>E</a:t>
            </a:r>
            <a:r>
              <a:rPr lang="en-US" sz="2000">
                <a:cs typeface="Calibri"/>
              </a:rPr>
              <a:t>lementary </a:t>
            </a:r>
            <a:r>
              <a:rPr lang="en-US" sz="2000" b="1">
                <a:cs typeface="Calibri"/>
              </a:rPr>
              <a:t>F</a:t>
            </a:r>
            <a:r>
              <a:rPr lang="en-US" sz="2000">
                <a:cs typeface="Calibri"/>
              </a:rPr>
              <a:t>eatures) provides feature descriptors to allow for point matching.</a:t>
            </a:r>
          </a:p>
          <a:p>
            <a:pPr marL="0" indent="0">
              <a:buNone/>
            </a:pPr>
            <a:r>
              <a:rPr lang="en-US" sz="2000"/>
              <a:t>The algorithm works on three main parallel threads: </a:t>
            </a:r>
            <a:endParaRPr lang="en-US" sz="2000">
              <a:cs typeface="Calibri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/>
              <a:t>a </a:t>
            </a:r>
            <a:r>
              <a:rPr lang="en-US" sz="2000" b="1"/>
              <a:t>tracking thread</a:t>
            </a:r>
            <a:r>
              <a:rPr lang="en-US" sz="2000"/>
              <a:t> to localize the camera with every frame, by finding feature matches to the local map and minimizing the reprojection error applying motion-only Bundle Adjustment</a:t>
            </a:r>
            <a:endParaRPr lang="en-US" sz="2000">
              <a:cs typeface="Calibri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/>
              <a:t>a </a:t>
            </a:r>
            <a:r>
              <a:rPr lang="en-US" sz="2000" b="1"/>
              <a:t>local mapping thread </a:t>
            </a:r>
            <a:r>
              <a:rPr lang="en-US" sz="2000"/>
              <a:t>to manage the local map and optimize it, performing local Bundle Adjustment to compute the most probable position of the camera. </a:t>
            </a:r>
            <a:endParaRPr lang="en-US" sz="2000">
              <a:cs typeface="Calibri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/>
              <a:t>a </a:t>
            </a:r>
            <a:r>
              <a:rPr lang="en-US" sz="2000" b="1"/>
              <a:t>loop closing thread</a:t>
            </a:r>
            <a:r>
              <a:rPr lang="en-US" sz="2000"/>
              <a:t> to detect large loops and correct the accumulated drift by performing a pose-graph optimization. 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/>
              <a:t>The three parallel threads launches a fourth thread to perform full Bundle Adjustment after the pose-graph optimization, to compute the optimal structure and motion solution..</a:t>
            </a:r>
            <a:endParaRPr lang="en-US" sz="2000">
              <a:cs typeface="Calibri" panose="020F0502020204030204"/>
            </a:endParaRPr>
          </a:p>
          <a:p>
            <a:pPr marL="457200" lvl="1" indent="0">
              <a:buNone/>
            </a:pPr>
            <a:endParaRPr lang="en-U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8050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9F78E-E0A0-5402-9C82-6ADD16CFB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123" y="75468"/>
            <a:ext cx="4171421" cy="780210"/>
          </a:xfrm>
        </p:spPr>
        <p:txBody>
          <a:bodyPr>
            <a:normAutofit fontScale="90000"/>
          </a:bodyPr>
          <a:lstStyle/>
          <a:p>
            <a:r>
              <a:rPr lang="en-US" sz="3600"/>
              <a:t>ORB-SLAM2 - Threads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D9F81-C77D-E833-9B2D-DB39F1462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2167" y="1085433"/>
            <a:ext cx="10407665" cy="423848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2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94B5A-BC7C-E71A-5581-5B0F3F38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320" y="114591"/>
            <a:ext cx="6219360" cy="816715"/>
          </a:xfrm>
        </p:spPr>
        <p:txBody>
          <a:bodyPr>
            <a:normAutofit fontScale="90000"/>
          </a:bodyPr>
          <a:lstStyle/>
          <a:p>
            <a:r>
              <a:rPr lang="en-US" sz="3600"/>
              <a:t>ORM_SLAM2 – Bundle Adjustment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1D06B-E629-837D-D1B6-87DD4A3B9A7A}"/>
              </a:ext>
            </a:extLst>
          </p:cNvPr>
          <p:cNvSpPr txBox="1"/>
          <p:nvPr/>
        </p:nvSpPr>
        <p:spPr>
          <a:xfrm>
            <a:off x="5006898" y="1895707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1AC44-7305-8A75-081A-6B04C2AD0588}"/>
              </a:ext>
            </a:extLst>
          </p:cNvPr>
          <p:cNvSpPr txBox="1"/>
          <p:nvPr/>
        </p:nvSpPr>
        <p:spPr>
          <a:xfrm>
            <a:off x="1290705" y="951190"/>
            <a:ext cx="5887457" cy="54784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Determines the 3D locations of corresponding feature points in multiple 2D images, in several stages: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Assigns each feature a point in 3D space, and estimates the camera poses and image planes for each image.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Reprojects the 3D points onto the image planes and calculates the error between the observed points and their 3D estimates.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Adjusts the 3D points and/or camera poses to minimize error.</a:t>
            </a:r>
          </a:p>
          <a:p>
            <a:endParaRPr lang="en-US" sz="2000">
              <a:cs typeface="Calibri"/>
            </a:endParaRPr>
          </a:p>
          <a:p>
            <a:r>
              <a:rPr lang="en-US" sz="2000"/>
              <a:t>ORB_SLAM2 uses several types of Bundle adjustment:</a:t>
            </a:r>
            <a:r>
              <a:rPr lang="en-US"/>
              <a:t> 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i="1"/>
              <a:t>Motion-only BA</a:t>
            </a:r>
            <a:r>
              <a:rPr lang="en-US"/>
              <a:t>, used for tracking, treats the features as stationary and find the camera pose relative to the map.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Local BA</a:t>
            </a:r>
            <a:r>
              <a:rPr lang="en-US"/>
              <a:t>, used for local mapping, optimizes the 3D locations of new map features in the most recently added keyframe.</a:t>
            </a:r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Full </a:t>
            </a:r>
            <a:r>
              <a:rPr lang="en-US"/>
              <a:t>BA, used for loop closure, re-implements local BA over the entire keyframe set, now with the knowledge of where the endpoint should be.</a:t>
            </a:r>
            <a:endParaRPr lang="en-US">
              <a:cs typeface="Calibri"/>
            </a:endParaRPr>
          </a:p>
        </p:txBody>
      </p:sp>
      <p:pic>
        <p:nvPicPr>
          <p:cNvPr id="3" name="Picture 8" descr="Diagram, radar chart&#10;&#10;Description automatically generated">
            <a:extLst>
              <a:ext uri="{FF2B5EF4-FFF2-40B4-BE49-F238E27FC236}">
                <a16:creationId xmlns:a16="http://schemas.microsoft.com/office/drawing/2014/main" id="{B17AC99E-D3C9-7706-0C71-89389F4F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902" y="1895707"/>
            <a:ext cx="4825999" cy="31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7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4EFFD-2267-3BF9-7B85-0B4A791A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854" y="199043"/>
            <a:ext cx="6676286" cy="52389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/>
              <a:t>ORM_SLAM2 – Tracking &amp; Local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5D29A-5BDE-C8BD-7CDD-226C918D7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08" y="854439"/>
            <a:ext cx="10313232" cy="5917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cs typeface="Calibri"/>
              </a:rPr>
              <a:t>Tracking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Handles image pre-processing and keyframe decision-making, allowing the local mapping and loop closure threads to operate independently of input.</a:t>
            </a:r>
            <a:endParaRPr lang="en-US"/>
          </a:p>
          <a:p>
            <a:pPr marL="457200" indent="-457200"/>
            <a:r>
              <a:rPr lang="en-US" sz="2000">
                <a:cs typeface="Calibri"/>
              </a:rPr>
              <a:t>Includes obtaining ORB features, performing stereo matching, and determining if new keyframe is necessary.</a:t>
            </a:r>
          </a:p>
          <a:p>
            <a:pPr marL="457200" indent="-457200"/>
            <a:r>
              <a:rPr lang="en-US" sz="2000">
                <a:cs typeface="Calibri"/>
              </a:rPr>
              <a:t>New keyframe decisions are based on several criteria:</a:t>
            </a:r>
          </a:p>
          <a:p>
            <a:pPr marL="914400" lvl="1" indent="-457200"/>
            <a:r>
              <a:rPr lang="en-US" sz="1800">
                <a:cs typeface="Calibri"/>
              </a:rPr>
              <a:t>If at least 20 frames have passed since previous keyframe.</a:t>
            </a:r>
            <a:endParaRPr lang="en-US" sz="1800">
              <a:ea typeface="+mn-lt"/>
              <a:cs typeface="+mn-lt"/>
            </a:endParaRPr>
          </a:p>
          <a:p>
            <a:pPr marL="914400" lvl="1" indent="-457200"/>
            <a:r>
              <a:rPr lang="en-US" sz="1800">
                <a:cs typeface="Calibri"/>
              </a:rPr>
              <a:t>If the number of tracked points drops below a pre-set threshold.</a:t>
            </a:r>
            <a:endParaRPr lang="en-US" sz="1800"/>
          </a:p>
          <a:p>
            <a:pPr marL="0" indent="0">
              <a:buNone/>
            </a:pPr>
            <a:r>
              <a:rPr lang="en-US" sz="2000" b="1">
                <a:cs typeface="Calibri" panose="020F0502020204030204"/>
              </a:rPr>
              <a:t>Local Mapping</a:t>
            </a: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Creates new points to expand the map, and handles pose estimation for keyframes.</a:t>
            </a:r>
          </a:p>
          <a:p>
            <a:pPr marL="457200" indent="-457200"/>
            <a:r>
              <a:rPr lang="en-US" sz="2000">
                <a:ea typeface="+mn-lt"/>
                <a:cs typeface="+mn-lt"/>
              </a:rPr>
              <a:t>For each keyframe received, this thread:</a:t>
            </a:r>
          </a:p>
          <a:p>
            <a:pPr marL="914400" lvl="1" indent="-457200"/>
            <a:r>
              <a:rPr lang="en-US" sz="1800">
                <a:ea typeface="+mn-lt"/>
                <a:cs typeface="+mn-lt"/>
              </a:rPr>
              <a:t>Estimates its pose based on constant-velocity model.</a:t>
            </a:r>
          </a:p>
          <a:p>
            <a:pPr marL="914400" lvl="1" indent="-457200"/>
            <a:r>
              <a:rPr lang="en-US" sz="1800">
                <a:ea typeface="+mn-lt"/>
                <a:cs typeface="+mn-lt"/>
              </a:rPr>
              <a:t>Perform local bundle adjustment against prior keyframes to refine pose and new point locations.</a:t>
            </a:r>
            <a:endParaRPr lang="en-US" sz="1800">
              <a:cs typeface="Calibri" panose="020F0502020204030204"/>
            </a:endParaRPr>
          </a:p>
          <a:p>
            <a:pPr marL="914400" lvl="1" indent="-457200"/>
            <a:r>
              <a:rPr lang="en-US" sz="1800">
                <a:cs typeface="Calibri" panose="020F0502020204030204"/>
              </a:rPr>
              <a:t>Adds new points to the global map.</a:t>
            </a:r>
          </a:p>
          <a:p>
            <a:pPr marL="914400" lvl="1" indent="-457200"/>
            <a:r>
              <a:rPr lang="en-US" sz="1800">
                <a:cs typeface="Calibri" panose="020F0502020204030204"/>
              </a:rPr>
              <a:t>Culls unnecessary points and keyframes.</a:t>
            </a: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90F5DC-AA5E-5563-F5E3-4C298981F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009" y="217714"/>
            <a:ext cx="7216376" cy="780210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ORM_SLAM2 – Loop Closure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95321-2D29-5EFB-C282-822027CDC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042752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Handled in a separate thread, so that it can run in the background while mapping continues.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Operates in three phases:</a:t>
            </a:r>
          </a:p>
          <a:p>
            <a:pPr marL="457200" indent="-457200"/>
            <a:r>
              <a:rPr lang="en-US" sz="2000" b="1">
                <a:cs typeface="Calibri"/>
              </a:rPr>
              <a:t>Detection &amp; Validation: </a:t>
            </a:r>
            <a:r>
              <a:rPr lang="en-US" sz="2000">
                <a:cs typeface="Calibri"/>
              </a:rPr>
              <a:t>determines if there is sufficient overlap between keyframes to indicate a loop—in practice, if three keyframes present similarly.</a:t>
            </a:r>
            <a:endParaRPr lang="en-US" sz="2000">
              <a:ea typeface="+mn-lt"/>
              <a:cs typeface="+mn-lt"/>
            </a:endParaRPr>
          </a:p>
          <a:p>
            <a:pPr marL="457200" indent="-457200"/>
            <a:r>
              <a:rPr lang="en-US" sz="2000" b="1">
                <a:cs typeface="Calibri"/>
              </a:rPr>
              <a:t>Correction: </a:t>
            </a:r>
            <a:r>
              <a:rPr lang="en-US" sz="2000">
                <a:cs typeface="Calibri"/>
              </a:rPr>
              <a:t>the loop's pose-graph is distorted to close the loop properly. The final keyframe poses are adjusted, and that adjustment is back-propagated through the loop.</a:t>
            </a:r>
          </a:p>
          <a:p>
            <a:pPr marL="457200" indent="-457200"/>
            <a:r>
              <a:rPr lang="en-US" sz="2000" b="1">
                <a:cs typeface="Calibri"/>
              </a:rPr>
              <a:t>Full Bundle Adjustment: </a:t>
            </a:r>
            <a:r>
              <a:rPr lang="en-US" sz="2000">
                <a:cs typeface="Calibri"/>
              </a:rPr>
              <a:t>the key distinguishing feature of ORB_SLAM2's loop closure. Once the pose-graph adjustment is complete, a full BA is performed on all keyframes.</a:t>
            </a:r>
          </a:p>
          <a:p>
            <a:pPr marL="914400" lvl="1" indent="-457200"/>
            <a:r>
              <a:rPr lang="en-US" sz="1800">
                <a:cs typeface="Calibri"/>
              </a:rPr>
              <a:t>Very costly process.</a:t>
            </a:r>
          </a:p>
          <a:p>
            <a:pPr marL="914400" lvl="1" indent="-457200"/>
            <a:r>
              <a:rPr lang="en-US" sz="1800">
                <a:cs typeface="Calibri"/>
              </a:rPr>
              <a:t>If a new loop is detected while the BA is running, the process is interrupted and begins anew.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D167A62-DD01-4ACE-29FC-3D161CB0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558" y="4536621"/>
            <a:ext cx="4582886" cy="22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0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AD776-A313-D257-8567-B698B7FB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98" y="458676"/>
            <a:ext cx="4477538" cy="742499"/>
          </a:xfrm>
        </p:spPr>
        <p:txBody>
          <a:bodyPr anchor="t">
            <a:normAutofit/>
          </a:bodyPr>
          <a:lstStyle/>
          <a:p>
            <a:r>
              <a:rPr lang="en-US" sz="3600"/>
              <a:t>Software Implement </a:t>
            </a:r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6C88E-0B49-508A-3E40-756D65CA6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12" y="1299408"/>
            <a:ext cx="11075601" cy="51715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000"/>
              <a:t>We installed and run </a:t>
            </a:r>
            <a:r>
              <a:rPr lang="en-US" sz="2000" b="1"/>
              <a:t>ORB-SLAM2</a:t>
            </a:r>
            <a:r>
              <a:rPr lang="en-US" sz="2000"/>
              <a:t> on Ubuntu 20.04 and after several trials and errors, it worked on all our Virtual Machines.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ORB-SLAM2 has multiple dependencies on other ROS libraries which includes Pangolin, OpenCV, Eigen3, DBoW2, and g2o.</a:t>
            </a:r>
            <a:endParaRPr lang="en-US" sz="2000">
              <a:cs typeface="Calibri"/>
            </a:endParaRPr>
          </a:p>
          <a:p>
            <a:pPr>
              <a:buFont typeface="Wingdings" pitchFamily="2" charset="2"/>
              <a:buChar char="§"/>
            </a:pPr>
            <a:r>
              <a:rPr lang="en-US" sz="2000" b="1"/>
              <a:t>Pangolin [0.5] </a:t>
            </a:r>
            <a:r>
              <a:rPr lang="en-US" sz="2000"/>
              <a:t>library is used for the visualization and user interface.</a:t>
            </a:r>
            <a:endParaRPr lang="en-US" sz="2000">
              <a:cs typeface="Calibri"/>
            </a:endParaRPr>
          </a:p>
          <a:p>
            <a:pPr>
              <a:buFont typeface="Wingdings" pitchFamily="2" charset="2"/>
              <a:buChar char="§"/>
            </a:pPr>
            <a:r>
              <a:rPr lang="en-US" sz="2000" b="1"/>
              <a:t>OpenCV</a:t>
            </a:r>
            <a:r>
              <a:rPr lang="en-US" sz="2000"/>
              <a:t> - OpenCV (Open-Source Computer Vision Library) is an open-source computer vision and machine learning software library. It used for image manipulation and feature extraction.</a:t>
            </a:r>
            <a:endParaRPr lang="en-US" sz="2000">
              <a:cs typeface="Calibri"/>
            </a:endParaRPr>
          </a:p>
          <a:p>
            <a:pPr>
              <a:buFont typeface="Wingdings" pitchFamily="2" charset="2"/>
              <a:buChar char="§"/>
            </a:pPr>
            <a:r>
              <a:rPr lang="en-US" sz="2000" b="1"/>
              <a:t>Eigen3 [3.2.X]</a:t>
            </a:r>
            <a:r>
              <a:rPr lang="en-US" sz="2000"/>
              <a:t> library is used for performing mathematical operations on the Matrices.</a:t>
            </a:r>
            <a:endParaRPr lang="en-US" sz="2000">
              <a:cs typeface="Calibri"/>
            </a:endParaRPr>
          </a:p>
          <a:p>
            <a:pPr>
              <a:buFont typeface="Wingdings" pitchFamily="2" charset="2"/>
              <a:buChar char="§"/>
            </a:pPr>
            <a:r>
              <a:rPr lang="en-US" sz="2000" b="1"/>
              <a:t>DBoW2</a:t>
            </a:r>
            <a:r>
              <a:rPr lang="en-US" sz="2000"/>
              <a:t> is an improved version of the </a:t>
            </a:r>
            <a:r>
              <a:rPr lang="en-US" sz="2000" err="1"/>
              <a:t>DBoW</a:t>
            </a:r>
            <a:r>
              <a:rPr lang="en-US" sz="2000"/>
              <a:t> library, for indexing and converting images into a bag-of-word representation. It implements a hierarchical tree for approximating nearest neighbors in the image feature space and creates a visual vocabulary. It also implements an image database with inverted and direct files to index images and enables quick queries and feature comparisons</a:t>
            </a:r>
            <a:endParaRPr lang="en-US" sz="2000">
              <a:cs typeface="Calibri"/>
            </a:endParaRPr>
          </a:p>
          <a:p>
            <a:pPr>
              <a:buFont typeface="Wingdings" pitchFamily="2" charset="2"/>
              <a:buChar char="§"/>
            </a:pPr>
            <a:r>
              <a:rPr lang="en-US" sz="2000" b="1"/>
              <a:t>G2o</a:t>
            </a:r>
            <a:r>
              <a:rPr lang="en-US" sz="2000"/>
              <a:t> is a C++ library for optimizing graph-based nonlinear error functions. This helps in solving the global BA problem in ORB-SLAM2.</a:t>
            </a:r>
            <a:endParaRPr lang="en-US" sz="2000">
              <a:cs typeface="Calibri"/>
            </a:endParaRPr>
          </a:p>
          <a:p>
            <a:pPr>
              <a:buFont typeface="Wingdings" pitchFamily="2" charset="2"/>
              <a:buChar char="§"/>
            </a:pPr>
            <a:r>
              <a:rPr lang="en-US" sz="2000" b="1"/>
              <a:t>ROS</a:t>
            </a:r>
            <a:r>
              <a:rPr lang="en-US" sz="2000"/>
              <a:t> for data collection.</a:t>
            </a:r>
            <a:endParaRPr lang="en-US" sz="2000">
              <a:cs typeface="Calibri"/>
            </a:endParaRPr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77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ORB-SLAM 2  TEAM 10  </vt:lpstr>
      <vt:lpstr>Content</vt:lpstr>
      <vt:lpstr>INTRODUCTION</vt:lpstr>
      <vt:lpstr>ORB-SLAM2</vt:lpstr>
      <vt:lpstr>ORB-SLAM2 - Threads</vt:lpstr>
      <vt:lpstr>ORM_SLAM2 – Bundle Adjustment</vt:lpstr>
      <vt:lpstr>ORM_SLAM2 – Tracking &amp; Local Mapping</vt:lpstr>
      <vt:lpstr>ORM_SLAM2 – Loop Closure</vt:lpstr>
      <vt:lpstr>Software Implement </vt:lpstr>
      <vt:lpstr>DATASETS</vt:lpstr>
      <vt:lpstr>KITTI STEREO DATASET</vt:lpstr>
      <vt:lpstr>Results running ORB SLAM 2 with KITTI Stereo Data </vt:lpstr>
      <vt:lpstr>NUANCE CAR DATASET</vt:lpstr>
      <vt:lpstr>Data Preprocessing </vt:lpstr>
      <vt:lpstr>Camera and ORB SLAM Parameter Tuning </vt:lpstr>
      <vt:lpstr>TROUBLESHOOTING</vt:lpstr>
      <vt:lpstr>PowerPoint Presentation</vt:lpstr>
      <vt:lpstr>PowerPoint Presentation</vt:lpstr>
      <vt:lpstr>PowerPoint Presentation</vt:lpstr>
      <vt:lpstr>FINAL RESULTS</vt:lpstr>
      <vt:lpstr>Results running ORB SLAM 2 with NUANCE Stereo Data</vt:lpstr>
      <vt:lpstr>REFERENCES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ORB-SLAM 2</dc:title>
  <dc:creator>Abigail Twumasi</dc:creator>
  <cp:revision>12</cp:revision>
  <dcterms:created xsi:type="dcterms:W3CDTF">2022-04-20T17:30:01Z</dcterms:created>
  <dcterms:modified xsi:type="dcterms:W3CDTF">2022-04-27T23:08:09Z</dcterms:modified>
</cp:coreProperties>
</file>